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75" r:id="rId3"/>
  </p:sldMasterIdLst>
  <p:notesMasterIdLst>
    <p:notesMasterId r:id="rId68"/>
  </p:notesMasterIdLst>
  <p:handoutMasterIdLst>
    <p:handoutMasterId r:id="rId69"/>
  </p:handoutMasterIdLst>
  <p:sldIdLst>
    <p:sldId id="277" r:id="rId4"/>
    <p:sldId id="4573" r:id="rId5"/>
    <p:sldId id="4572" r:id="rId6"/>
    <p:sldId id="4576" r:id="rId7"/>
    <p:sldId id="4577" r:id="rId8"/>
    <p:sldId id="4654" r:id="rId9"/>
    <p:sldId id="4656" r:id="rId10"/>
    <p:sldId id="4662" r:id="rId11"/>
    <p:sldId id="4660" r:id="rId12"/>
    <p:sldId id="4661" r:id="rId13"/>
    <p:sldId id="4657" r:id="rId14"/>
    <p:sldId id="4658" r:id="rId15"/>
    <p:sldId id="4659" r:id="rId16"/>
    <p:sldId id="4582" r:id="rId17"/>
    <p:sldId id="4583" r:id="rId18"/>
    <p:sldId id="4585" r:id="rId19"/>
    <p:sldId id="4594" r:id="rId20"/>
    <p:sldId id="4586" r:id="rId21"/>
    <p:sldId id="4587" r:id="rId22"/>
    <p:sldId id="4599" r:id="rId23"/>
    <p:sldId id="4600" r:id="rId24"/>
    <p:sldId id="4601" r:id="rId25"/>
    <p:sldId id="4588" r:id="rId26"/>
    <p:sldId id="4589" r:id="rId27"/>
    <p:sldId id="4590" r:id="rId28"/>
    <p:sldId id="4592" r:id="rId29"/>
    <p:sldId id="4591" r:id="rId30"/>
    <p:sldId id="4617" r:id="rId31"/>
    <p:sldId id="4619" r:id="rId32"/>
    <p:sldId id="4621" r:id="rId33"/>
    <p:sldId id="4622" r:id="rId34"/>
    <p:sldId id="4623" r:id="rId35"/>
    <p:sldId id="4624" r:id="rId36"/>
    <p:sldId id="4630" r:id="rId37"/>
    <p:sldId id="4625" r:id="rId38"/>
    <p:sldId id="4627" r:id="rId39"/>
    <p:sldId id="4651" r:id="rId40"/>
    <p:sldId id="4650" r:id="rId41"/>
    <p:sldId id="4626" r:id="rId42"/>
    <p:sldId id="4628" r:id="rId43"/>
    <p:sldId id="4629" r:id="rId44"/>
    <p:sldId id="4631" r:id="rId45"/>
    <p:sldId id="4632" r:id="rId46"/>
    <p:sldId id="4633" r:id="rId47"/>
    <p:sldId id="4635" r:id="rId48"/>
    <p:sldId id="4636" r:id="rId49"/>
    <p:sldId id="4652" r:id="rId50"/>
    <p:sldId id="4644" r:id="rId51"/>
    <p:sldId id="4645" r:id="rId52"/>
    <p:sldId id="4647" r:id="rId53"/>
    <p:sldId id="4649" r:id="rId54"/>
    <p:sldId id="4646" r:id="rId55"/>
    <p:sldId id="4664" r:id="rId56"/>
    <p:sldId id="4648" r:id="rId57"/>
    <p:sldId id="4634" r:id="rId58"/>
    <p:sldId id="4665" r:id="rId59"/>
    <p:sldId id="4593" r:id="rId60"/>
    <p:sldId id="4596" r:id="rId61"/>
    <p:sldId id="4605" r:id="rId62"/>
    <p:sldId id="4602" r:id="rId63"/>
    <p:sldId id="4603" r:id="rId64"/>
    <p:sldId id="4598" r:id="rId65"/>
    <p:sldId id="4595" r:id="rId66"/>
    <p:sldId id="4246" r:id="rId67"/>
  </p:sldIdLst>
  <p:sldSz cx="9144000" cy="5143500" type="screen16x9"/>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5" userDrawn="1">
          <p15:clr>
            <a:srgbClr val="A4A3A4"/>
          </p15:clr>
        </p15:guide>
        <p15:guide id="2" pos="2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姚静" initials="y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2FE"/>
    <a:srgbClr val="E03E36"/>
    <a:srgbClr val="F3DDDC"/>
    <a:srgbClr val="4B5DFE"/>
    <a:srgbClr val="FFFFB5"/>
    <a:srgbClr val="F8F3EC"/>
    <a:srgbClr val="EDEFE2"/>
    <a:srgbClr val="901F2A"/>
    <a:srgbClr val="F1F3E5"/>
    <a:srgbClr val="6E0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5850" autoAdjust="0"/>
  </p:normalViewPr>
  <p:slideViewPr>
    <p:cSldViewPr showGuides="1">
      <p:cViewPr varScale="1">
        <p:scale>
          <a:sx n="127" d="100"/>
          <a:sy n="127" d="100"/>
        </p:scale>
        <p:origin x="736" y="176"/>
      </p:cViewPr>
      <p:guideLst>
        <p:guide orient="horz" pos="1605"/>
        <p:guide pos="2861"/>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20"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F2BC39-128E-4521-A6D2-911A8F8A326A}" type="datetimeFigureOut">
              <a:rPr lang="zh-CN" altLang="en-US" smtClean="0"/>
              <a:t>2024/11/13</a:t>
            </a:fld>
            <a:endParaRPr lang="zh-CN" altLang="en-US"/>
          </a:p>
        </p:txBody>
      </p:sp>
      <p:sp>
        <p:nvSpPr>
          <p:cNvPr id="1048821"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22"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98C2F-7AE5-4F56-A789-27C04C8D51C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3"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14"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49ACB1-6B0E-4211-A950-E3155135F0F3}" type="datetimeFigureOut">
              <a:rPr lang="zh-CN" altLang="en-US" smtClean="0"/>
              <a:t>2024/11/13</a:t>
            </a:fld>
            <a:endParaRPr lang="zh-CN" altLang="en-US"/>
          </a:p>
        </p:txBody>
      </p:sp>
      <p:sp>
        <p:nvSpPr>
          <p:cNvPr id="1048815"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16"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17"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18"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3038D8-7CEE-471F-ADF0-B06B4F72782B}"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2"/>
          <p:cNvSpPr>
            <a:spLocks noGrp="1" noRot="1" noChangeAspect="1" noChangeArrowheads="1" noTextEdit="1"/>
          </p:cNvSpPr>
          <p:nvPr>
            <p:ph type="sldImg"/>
          </p:nvPr>
        </p:nvSpPr>
        <p:spPr>
          <a:xfrm>
            <a:off x="127000" y="752475"/>
            <a:ext cx="6604000" cy="3716338"/>
          </a:xfrm>
        </p:spPr>
      </p:sp>
      <p:sp>
        <p:nvSpPr>
          <p:cNvPr id="1048640" name="Rectangle 3"/>
          <p:cNvSpPr>
            <a:spLocks noGrp="1" noChangeArrowheads="1"/>
          </p:cNvSpPr>
          <p:nvPr>
            <p:ph type="body" idx="1"/>
          </p:nvPr>
        </p:nvSpPr>
        <p:spPr>
          <a:noFill/>
          <a:ln w="9525"/>
        </p:spPr>
        <p:txBody>
          <a:bodyPr/>
          <a:lstStyle/>
          <a:p>
            <a:endParaRPr lang="zh-CN" altLang="zh-CN" dirty="0"/>
          </a:p>
        </p:txBody>
      </p:sp>
      <p:sp>
        <p:nvSpPr>
          <p:cNvPr id="2" name="灯片编号占位符 1">
            <a:extLst>
              <a:ext uri="{FF2B5EF4-FFF2-40B4-BE49-F238E27FC236}">
                <a16:creationId xmlns:a16="http://schemas.microsoft.com/office/drawing/2014/main" id="{CCC6A98D-1D84-904C-7154-6BF197D6269C}"/>
              </a:ext>
            </a:extLst>
          </p:cNvPr>
          <p:cNvSpPr>
            <a:spLocks noGrp="1"/>
          </p:cNvSpPr>
          <p:nvPr>
            <p:ph type="sldNum" sz="quarter" idx="5"/>
          </p:nvPr>
        </p:nvSpPr>
        <p:spPr/>
        <p:txBody>
          <a:bodyPr/>
          <a:lstStyle/>
          <a:p>
            <a:fld id="{E03038D8-7CEE-471F-ADF0-B06B4F72782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10</a:t>
            </a:fld>
            <a:endParaRPr lang="zh-CN" altLang="en-US"/>
          </a:p>
        </p:txBody>
      </p:sp>
    </p:spTree>
    <p:extLst>
      <p:ext uri="{BB962C8B-B14F-4D97-AF65-F5344CB8AC3E}">
        <p14:creationId xmlns:p14="http://schemas.microsoft.com/office/powerpoint/2010/main" val="396233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11</a:t>
            </a:fld>
            <a:endParaRPr lang="zh-CN" altLang="en-US"/>
          </a:p>
        </p:txBody>
      </p:sp>
    </p:spTree>
    <p:extLst>
      <p:ext uri="{BB962C8B-B14F-4D97-AF65-F5344CB8AC3E}">
        <p14:creationId xmlns:p14="http://schemas.microsoft.com/office/powerpoint/2010/main" val="132107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12</a:t>
            </a:fld>
            <a:endParaRPr lang="zh-CN" altLang="en-US"/>
          </a:p>
        </p:txBody>
      </p:sp>
    </p:spTree>
    <p:extLst>
      <p:ext uri="{BB962C8B-B14F-4D97-AF65-F5344CB8AC3E}">
        <p14:creationId xmlns:p14="http://schemas.microsoft.com/office/powerpoint/2010/main" val="3688983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13</a:t>
            </a:fld>
            <a:endParaRPr lang="zh-CN" altLang="en-US"/>
          </a:p>
        </p:txBody>
      </p:sp>
    </p:spTree>
    <p:extLst>
      <p:ext uri="{BB962C8B-B14F-4D97-AF65-F5344CB8AC3E}">
        <p14:creationId xmlns:p14="http://schemas.microsoft.com/office/powerpoint/2010/main" val="411855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14</a:t>
            </a:fld>
            <a:endParaRPr lang="zh-CN" altLang="en-US"/>
          </a:p>
        </p:txBody>
      </p:sp>
    </p:spTree>
    <p:extLst>
      <p:ext uri="{BB962C8B-B14F-4D97-AF65-F5344CB8AC3E}">
        <p14:creationId xmlns:p14="http://schemas.microsoft.com/office/powerpoint/2010/main" val="2202319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15</a:t>
            </a:fld>
            <a:endParaRPr lang="zh-CN" altLang="en-US"/>
          </a:p>
        </p:txBody>
      </p:sp>
    </p:spTree>
    <p:extLst>
      <p:ext uri="{BB962C8B-B14F-4D97-AF65-F5344CB8AC3E}">
        <p14:creationId xmlns:p14="http://schemas.microsoft.com/office/powerpoint/2010/main" val="1864973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16</a:t>
            </a:fld>
            <a:endParaRPr lang="zh-CN" altLang="en-US"/>
          </a:p>
        </p:txBody>
      </p:sp>
    </p:spTree>
    <p:extLst>
      <p:ext uri="{BB962C8B-B14F-4D97-AF65-F5344CB8AC3E}">
        <p14:creationId xmlns:p14="http://schemas.microsoft.com/office/powerpoint/2010/main" val="3587962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17</a:t>
            </a:fld>
            <a:endParaRPr lang="zh-CN" altLang="en-US"/>
          </a:p>
        </p:txBody>
      </p:sp>
    </p:spTree>
    <p:extLst>
      <p:ext uri="{BB962C8B-B14F-4D97-AF65-F5344CB8AC3E}">
        <p14:creationId xmlns:p14="http://schemas.microsoft.com/office/powerpoint/2010/main" val="3010823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18</a:t>
            </a:fld>
            <a:endParaRPr lang="zh-CN" altLang="en-US"/>
          </a:p>
        </p:txBody>
      </p:sp>
    </p:spTree>
    <p:extLst>
      <p:ext uri="{BB962C8B-B14F-4D97-AF65-F5344CB8AC3E}">
        <p14:creationId xmlns:p14="http://schemas.microsoft.com/office/powerpoint/2010/main" val="4151136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19</a:t>
            </a:fld>
            <a:endParaRPr lang="zh-CN" altLang="en-US"/>
          </a:p>
        </p:txBody>
      </p:sp>
    </p:spTree>
    <p:extLst>
      <p:ext uri="{BB962C8B-B14F-4D97-AF65-F5344CB8AC3E}">
        <p14:creationId xmlns:p14="http://schemas.microsoft.com/office/powerpoint/2010/main" val="1143156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a:t>
            </a:fld>
            <a:endParaRPr lang="zh-CN" altLang="zh-CN" dirty="0">
              <a:solidFill>
                <a:srgbClr val="000000"/>
              </a:solidFill>
            </a:endParaRPr>
          </a:p>
        </p:txBody>
      </p:sp>
    </p:spTree>
    <p:extLst>
      <p:ext uri="{BB962C8B-B14F-4D97-AF65-F5344CB8AC3E}">
        <p14:creationId xmlns:p14="http://schemas.microsoft.com/office/powerpoint/2010/main" val="2656811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20</a:t>
            </a:fld>
            <a:endParaRPr lang="zh-CN" altLang="en-US"/>
          </a:p>
        </p:txBody>
      </p:sp>
    </p:spTree>
    <p:extLst>
      <p:ext uri="{BB962C8B-B14F-4D97-AF65-F5344CB8AC3E}">
        <p14:creationId xmlns:p14="http://schemas.microsoft.com/office/powerpoint/2010/main" val="408310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21</a:t>
            </a:fld>
            <a:endParaRPr lang="zh-CN" altLang="en-US"/>
          </a:p>
        </p:txBody>
      </p:sp>
    </p:spTree>
    <p:extLst>
      <p:ext uri="{BB962C8B-B14F-4D97-AF65-F5344CB8AC3E}">
        <p14:creationId xmlns:p14="http://schemas.microsoft.com/office/powerpoint/2010/main" val="3631859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22</a:t>
            </a:fld>
            <a:endParaRPr lang="zh-CN" altLang="en-US"/>
          </a:p>
        </p:txBody>
      </p:sp>
    </p:spTree>
    <p:extLst>
      <p:ext uri="{BB962C8B-B14F-4D97-AF65-F5344CB8AC3E}">
        <p14:creationId xmlns:p14="http://schemas.microsoft.com/office/powerpoint/2010/main" val="1792458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23</a:t>
            </a:fld>
            <a:endParaRPr lang="zh-CN" altLang="en-US"/>
          </a:p>
        </p:txBody>
      </p:sp>
    </p:spTree>
    <p:extLst>
      <p:ext uri="{BB962C8B-B14F-4D97-AF65-F5344CB8AC3E}">
        <p14:creationId xmlns:p14="http://schemas.microsoft.com/office/powerpoint/2010/main" val="4012637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24</a:t>
            </a:fld>
            <a:endParaRPr lang="zh-CN" altLang="en-US"/>
          </a:p>
        </p:txBody>
      </p:sp>
    </p:spTree>
    <p:extLst>
      <p:ext uri="{BB962C8B-B14F-4D97-AF65-F5344CB8AC3E}">
        <p14:creationId xmlns:p14="http://schemas.microsoft.com/office/powerpoint/2010/main" val="1869925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25</a:t>
            </a:fld>
            <a:endParaRPr lang="zh-CN" altLang="en-US"/>
          </a:p>
        </p:txBody>
      </p:sp>
    </p:spTree>
    <p:extLst>
      <p:ext uri="{BB962C8B-B14F-4D97-AF65-F5344CB8AC3E}">
        <p14:creationId xmlns:p14="http://schemas.microsoft.com/office/powerpoint/2010/main" val="1935288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26</a:t>
            </a:fld>
            <a:endParaRPr lang="zh-CN" altLang="en-US"/>
          </a:p>
        </p:txBody>
      </p:sp>
    </p:spTree>
    <p:extLst>
      <p:ext uri="{BB962C8B-B14F-4D97-AF65-F5344CB8AC3E}">
        <p14:creationId xmlns:p14="http://schemas.microsoft.com/office/powerpoint/2010/main" val="139839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27</a:t>
            </a:fld>
            <a:endParaRPr lang="zh-CN" altLang="en-US"/>
          </a:p>
        </p:txBody>
      </p:sp>
    </p:spTree>
    <p:extLst>
      <p:ext uri="{BB962C8B-B14F-4D97-AF65-F5344CB8AC3E}">
        <p14:creationId xmlns:p14="http://schemas.microsoft.com/office/powerpoint/2010/main" val="3081497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28</a:t>
            </a:fld>
            <a:endParaRPr lang="zh-CN" altLang="en-US"/>
          </a:p>
        </p:txBody>
      </p:sp>
    </p:spTree>
    <p:extLst>
      <p:ext uri="{BB962C8B-B14F-4D97-AF65-F5344CB8AC3E}">
        <p14:creationId xmlns:p14="http://schemas.microsoft.com/office/powerpoint/2010/main" val="1379947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29</a:t>
            </a:fld>
            <a:endParaRPr lang="zh-CN" altLang="en-US"/>
          </a:p>
        </p:txBody>
      </p:sp>
    </p:spTree>
    <p:extLst>
      <p:ext uri="{BB962C8B-B14F-4D97-AF65-F5344CB8AC3E}">
        <p14:creationId xmlns:p14="http://schemas.microsoft.com/office/powerpoint/2010/main" val="1254913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a:t>
            </a:fld>
            <a:endParaRPr lang="zh-CN" altLang="en-US"/>
          </a:p>
        </p:txBody>
      </p:sp>
    </p:spTree>
    <p:extLst>
      <p:ext uri="{BB962C8B-B14F-4D97-AF65-F5344CB8AC3E}">
        <p14:creationId xmlns:p14="http://schemas.microsoft.com/office/powerpoint/2010/main" val="525536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30</a:t>
            </a:fld>
            <a:endParaRPr lang="zh-CN" altLang="en-US"/>
          </a:p>
        </p:txBody>
      </p:sp>
    </p:spTree>
    <p:extLst>
      <p:ext uri="{BB962C8B-B14F-4D97-AF65-F5344CB8AC3E}">
        <p14:creationId xmlns:p14="http://schemas.microsoft.com/office/powerpoint/2010/main" val="146906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31</a:t>
            </a:fld>
            <a:endParaRPr lang="zh-CN" altLang="en-US"/>
          </a:p>
        </p:txBody>
      </p:sp>
    </p:spTree>
    <p:extLst>
      <p:ext uri="{BB962C8B-B14F-4D97-AF65-F5344CB8AC3E}">
        <p14:creationId xmlns:p14="http://schemas.microsoft.com/office/powerpoint/2010/main" val="4089881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32</a:t>
            </a:fld>
            <a:endParaRPr lang="zh-CN" altLang="en-US"/>
          </a:p>
        </p:txBody>
      </p:sp>
    </p:spTree>
    <p:extLst>
      <p:ext uri="{BB962C8B-B14F-4D97-AF65-F5344CB8AC3E}">
        <p14:creationId xmlns:p14="http://schemas.microsoft.com/office/powerpoint/2010/main" val="2960228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33</a:t>
            </a:fld>
            <a:endParaRPr lang="zh-CN" altLang="en-US"/>
          </a:p>
        </p:txBody>
      </p:sp>
    </p:spTree>
    <p:extLst>
      <p:ext uri="{BB962C8B-B14F-4D97-AF65-F5344CB8AC3E}">
        <p14:creationId xmlns:p14="http://schemas.microsoft.com/office/powerpoint/2010/main" val="863757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34</a:t>
            </a:fld>
            <a:endParaRPr lang="zh-CN" altLang="en-US"/>
          </a:p>
        </p:txBody>
      </p:sp>
    </p:spTree>
    <p:extLst>
      <p:ext uri="{BB962C8B-B14F-4D97-AF65-F5344CB8AC3E}">
        <p14:creationId xmlns:p14="http://schemas.microsoft.com/office/powerpoint/2010/main" val="3556405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35</a:t>
            </a:fld>
            <a:endParaRPr lang="zh-CN" altLang="en-US"/>
          </a:p>
        </p:txBody>
      </p:sp>
    </p:spTree>
    <p:extLst>
      <p:ext uri="{BB962C8B-B14F-4D97-AF65-F5344CB8AC3E}">
        <p14:creationId xmlns:p14="http://schemas.microsoft.com/office/powerpoint/2010/main" val="93928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36</a:t>
            </a:fld>
            <a:endParaRPr lang="zh-CN" altLang="en-US"/>
          </a:p>
        </p:txBody>
      </p:sp>
    </p:spTree>
    <p:extLst>
      <p:ext uri="{BB962C8B-B14F-4D97-AF65-F5344CB8AC3E}">
        <p14:creationId xmlns:p14="http://schemas.microsoft.com/office/powerpoint/2010/main" val="1367990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37</a:t>
            </a:fld>
            <a:endParaRPr lang="zh-CN" altLang="en-US"/>
          </a:p>
        </p:txBody>
      </p:sp>
    </p:spTree>
    <p:extLst>
      <p:ext uri="{BB962C8B-B14F-4D97-AF65-F5344CB8AC3E}">
        <p14:creationId xmlns:p14="http://schemas.microsoft.com/office/powerpoint/2010/main" val="1679136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38</a:t>
            </a:fld>
            <a:endParaRPr lang="zh-CN" altLang="en-US"/>
          </a:p>
        </p:txBody>
      </p:sp>
    </p:spTree>
    <p:extLst>
      <p:ext uri="{BB962C8B-B14F-4D97-AF65-F5344CB8AC3E}">
        <p14:creationId xmlns:p14="http://schemas.microsoft.com/office/powerpoint/2010/main" val="1171220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39</a:t>
            </a:fld>
            <a:endParaRPr lang="zh-CN" altLang="en-US"/>
          </a:p>
        </p:txBody>
      </p:sp>
    </p:spTree>
    <p:extLst>
      <p:ext uri="{BB962C8B-B14F-4D97-AF65-F5344CB8AC3E}">
        <p14:creationId xmlns:p14="http://schemas.microsoft.com/office/powerpoint/2010/main" val="195068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a:t>
            </a:fld>
            <a:endParaRPr lang="zh-CN" altLang="en-US"/>
          </a:p>
        </p:txBody>
      </p:sp>
    </p:spTree>
    <p:extLst>
      <p:ext uri="{BB962C8B-B14F-4D97-AF65-F5344CB8AC3E}">
        <p14:creationId xmlns:p14="http://schemas.microsoft.com/office/powerpoint/2010/main" val="3916831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40</a:t>
            </a:fld>
            <a:endParaRPr lang="zh-CN" altLang="en-US"/>
          </a:p>
        </p:txBody>
      </p:sp>
    </p:spTree>
    <p:extLst>
      <p:ext uri="{BB962C8B-B14F-4D97-AF65-F5344CB8AC3E}">
        <p14:creationId xmlns:p14="http://schemas.microsoft.com/office/powerpoint/2010/main" val="2377797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41</a:t>
            </a:fld>
            <a:endParaRPr lang="zh-CN" altLang="en-US"/>
          </a:p>
        </p:txBody>
      </p:sp>
    </p:spTree>
    <p:extLst>
      <p:ext uri="{BB962C8B-B14F-4D97-AF65-F5344CB8AC3E}">
        <p14:creationId xmlns:p14="http://schemas.microsoft.com/office/powerpoint/2010/main" val="2212014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42</a:t>
            </a:fld>
            <a:endParaRPr lang="zh-CN" altLang="en-US"/>
          </a:p>
        </p:txBody>
      </p:sp>
    </p:spTree>
    <p:extLst>
      <p:ext uri="{BB962C8B-B14F-4D97-AF65-F5344CB8AC3E}">
        <p14:creationId xmlns:p14="http://schemas.microsoft.com/office/powerpoint/2010/main" val="3701031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43</a:t>
            </a:fld>
            <a:endParaRPr lang="zh-CN" altLang="en-US"/>
          </a:p>
        </p:txBody>
      </p:sp>
    </p:spTree>
    <p:extLst>
      <p:ext uri="{BB962C8B-B14F-4D97-AF65-F5344CB8AC3E}">
        <p14:creationId xmlns:p14="http://schemas.microsoft.com/office/powerpoint/2010/main" val="2976943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44</a:t>
            </a:fld>
            <a:endParaRPr lang="zh-CN" altLang="en-US"/>
          </a:p>
        </p:txBody>
      </p:sp>
    </p:spTree>
    <p:extLst>
      <p:ext uri="{BB962C8B-B14F-4D97-AF65-F5344CB8AC3E}">
        <p14:creationId xmlns:p14="http://schemas.microsoft.com/office/powerpoint/2010/main" val="2457374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45</a:t>
            </a:fld>
            <a:endParaRPr lang="zh-CN" altLang="en-US"/>
          </a:p>
        </p:txBody>
      </p:sp>
    </p:spTree>
    <p:extLst>
      <p:ext uri="{BB962C8B-B14F-4D97-AF65-F5344CB8AC3E}">
        <p14:creationId xmlns:p14="http://schemas.microsoft.com/office/powerpoint/2010/main" val="2546039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46</a:t>
            </a:fld>
            <a:endParaRPr lang="zh-CN" altLang="en-US"/>
          </a:p>
        </p:txBody>
      </p:sp>
    </p:spTree>
    <p:extLst>
      <p:ext uri="{BB962C8B-B14F-4D97-AF65-F5344CB8AC3E}">
        <p14:creationId xmlns:p14="http://schemas.microsoft.com/office/powerpoint/2010/main" val="3503451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47</a:t>
            </a:fld>
            <a:endParaRPr lang="zh-CN" altLang="en-US"/>
          </a:p>
        </p:txBody>
      </p:sp>
    </p:spTree>
    <p:extLst>
      <p:ext uri="{BB962C8B-B14F-4D97-AF65-F5344CB8AC3E}">
        <p14:creationId xmlns:p14="http://schemas.microsoft.com/office/powerpoint/2010/main" val="4160108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a:p>
            <a:r>
              <a:rPr lang="zh-CN" altLang="en-US" dirty="0"/>
              <a:t>归一化后的输出，使得后续层的激活函数可以更好地学习特征。</a:t>
            </a:r>
          </a:p>
          <a:p>
            <a:r>
              <a:rPr lang="en-US" altLang="zh-CN" b="1" dirty="0"/>
              <a:t>Gamma</a:t>
            </a:r>
            <a:r>
              <a:rPr lang="zh-CN" altLang="en-US" b="1" dirty="0"/>
              <a:t>和</a:t>
            </a:r>
            <a:r>
              <a:rPr lang="en-US" altLang="zh-CN" b="1" dirty="0"/>
              <a:t>beta</a:t>
            </a:r>
            <a:r>
              <a:rPr lang="zh-CN" altLang="en-US" b="1" dirty="0"/>
              <a:t>的作用是什么？</a:t>
            </a:r>
            <a:endParaRPr lang="en-US" altLang="zh-CN" b="1" dirty="0"/>
          </a:p>
          <a:p>
            <a:endParaRPr lang="en-US" altLang="zh-CN" b="1" dirty="0"/>
          </a:p>
          <a:p>
            <a:r>
              <a:rPr lang="en-US" altLang="zh-CN" b="1" dirty="0"/>
              <a:t>1. </a:t>
            </a:r>
            <a:r>
              <a:rPr lang="zh-CN" altLang="en-US" b="1" dirty="0"/>
              <a:t>保持模型的表达能力</a:t>
            </a:r>
          </a:p>
          <a:p>
            <a:r>
              <a:rPr lang="en" altLang="zh-CN" dirty="0"/>
              <a:t>Batch Normalization </a:t>
            </a:r>
            <a:r>
              <a:rPr lang="zh-CN" altLang="en-US" dirty="0"/>
              <a:t>对每个小批量的激活值进行归一化处理，使得它们的均值为</a:t>
            </a:r>
            <a:r>
              <a:rPr lang="en-US" altLang="zh-CN" dirty="0"/>
              <a:t>0</a:t>
            </a:r>
            <a:r>
              <a:rPr lang="zh-CN" altLang="en-US" dirty="0"/>
              <a:t>、方差为</a:t>
            </a:r>
            <a:r>
              <a:rPr lang="en-US" altLang="zh-CN" dirty="0"/>
              <a:t>1</a:t>
            </a:r>
            <a:r>
              <a:rPr lang="zh-CN" altLang="en-US" dirty="0"/>
              <a:t>。但是，直接归一化后的数据会丢失原始的分布特性，限制了网络的表达能力。添加 </a:t>
            </a:r>
            <a:r>
              <a:rPr lang="en" altLang="zh-CN" dirty="0"/>
              <a:t>scale </a:t>
            </a:r>
            <a:r>
              <a:rPr lang="zh-CN" altLang="en-US" dirty="0"/>
              <a:t>和 </a:t>
            </a:r>
            <a:r>
              <a:rPr lang="en" altLang="zh-CN" dirty="0"/>
              <a:t>shift </a:t>
            </a:r>
            <a:r>
              <a:rPr lang="zh-CN" altLang="en-US" dirty="0"/>
              <a:t>参数，可以让网络在归一化之后重新调整激活值的分布，以适应不同的学习任务，从而保持模型的灵活性。</a:t>
            </a:r>
          </a:p>
          <a:p>
            <a:r>
              <a:rPr lang="en-US" altLang="zh-CN" b="1" dirty="0"/>
              <a:t>2. </a:t>
            </a:r>
            <a:r>
              <a:rPr lang="zh-CN" altLang="en-US" b="1" dirty="0"/>
              <a:t>避免归一化带来的信息丢失</a:t>
            </a:r>
          </a:p>
          <a:p>
            <a:r>
              <a:rPr lang="zh-CN" altLang="en-US" dirty="0"/>
              <a:t>在一些任务中，不同通道、层级的特征可能具有特定的尺度和位置信息，而批归一化的标准化操作会使得这些信息被平滑掉。</a:t>
            </a:r>
            <a:r>
              <a:rPr lang="en" altLang="zh-CN" dirty="0"/>
              <a:t>scale </a:t>
            </a:r>
            <a:r>
              <a:rPr lang="zh-CN" altLang="en-US" dirty="0"/>
              <a:t>和 </a:t>
            </a:r>
            <a:r>
              <a:rPr lang="en" altLang="zh-CN" dirty="0"/>
              <a:t>shift </a:t>
            </a:r>
            <a:r>
              <a:rPr lang="zh-CN" altLang="en-US" dirty="0"/>
              <a:t>参数通过引入可学习的偏移量和缩放因子，可以让网络重新获得这种信息，从而提高模型的表达能力。</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在某些情况下，非线性激活函数（例如 </a:t>
            </a:r>
            <a:r>
              <a:rPr lang="en" altLang="zh-CN" dirty="0" err="1"/>
              <a:t>ReLU</a:t>
            </a:r>
            <a:r>
              <a:rPr lang="zh-CN" altLang="en" dirty="0"/>
              <a:t>）</a:t>
            </a:r>
            <a:r>
              <a:rPr lang="zh-CN" altLang="en-US" dirty="0"/>
              <a:t>需要特定的输入分布来达到最佳性能。例如，在 </a:t>
            </a:r>
            <a:r>
              <a:rPr lang="en" altLang="zh-CN" dirty="0" err="1"/>
              <a:t>ReLU</a:t>
            </a:r>
            <a:r>
              <a:rPr lang="en" altLang="zh-CN" dirty="0"/>
              <a:t> </a:t>
            </a:r>
            <a:r>
              <a:rPr lang="zh-CN" altLang="en-US" dirty="0"/>
              <a:t>激活后希望输出的分布有一定偏移，不全部集中在</a:t>
            </a:r>
            <a:r>
              <a:rPr lang="en-US" altLang="zh-CN" dirty="0"/>
              <a:t>0</a:t>
            </a:r>
            <a:r>
              <a:rPr lang="zh-CN" altLang="en-US" dirty="0"/>
              <a:t>左右。通过 </a:t>
            </a:r>
            <a:r>
              <a:rPr lang="en" altLang="zh-CN" dirty="0"/>
              <a:t>scale </a:t>
            </a:r>
            <a:r>
              <a:rPr lang="zh-CN" altLang="en-US" dirty="0"/>
              <a:t>和 </a:t>
            </a:r>
            <a:r>
              <a:rPr lang="en" altLang="zh-CN" dirty="0"/>
              <a:t>shift </a:t>
            </a:r>
            <a:r>
              <a:rPr lang="zh-CN" altLang="en-US" dirty="0"/>
              <a:t>参数，网络可以重新调整</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48</a:t>
            </a:fld>
            <a:endParaRPr lang="zh-CN" altLang="en-US"/>
          </a:p>
        </p:txBody>
      </p:sp>
    </p:spTree>
    <p:extLst>
      <p:ext uri="{BB962C8B-B14F-4D97-AF65-F5344CB8AC3E}">
        <p14:creationId xmlns:p14="http://schemas.microsoft.com/office/powerpoint/2010/main" val="21087762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49</a:t>
            </a:fld>
            <a:endParaRPr lang="zh-CN" altLang="en-US"/>
          </a:p>
        </p:txBody>
      </p:sp>
    </p:spTree>
    <p:extLst>
      <p:ext uri="{BB962C8B-B14F-4D97-AF65-F5344CB8AC3E}">
        <p14:creationId xmlns:p14="http://schemas.microsoft.com/office/powerpoint/2010/main" val="1815064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a:t>
            </a:fld>
            <a:endParaRPr lang="zh-CN" altLang="en-US"/>
          </a:p>
        </p:txBody>
      </p:sp>
    </p:spTree>
    <p:extLst>
      <p:ext uri="{BB962C8B-B14F-4D97-AF65-F5344CB8AC3E}">
        <p14:creationId xmlns:p14="http://schemas.microsoft.com/office/powerpoint/2010/main" val="113035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50</a:t>
            </a:fld>
            <a:endParaRPr lang="zh-CN" altLang="en-US"/>
          </a:p>
        </p:txBody>
      </p:sp>
    </p:spTree>
    <p:extLst>
      <p:ext uri="{BB962C8B-B14F-4D97-AF65-F5344CB8AC3E}">
        <p14:creationId xmlns:p14="http://schemas.microsoft.com/office/powerpoint/2010/main" val="3847386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51</a:t>
            </a:fld>
            <a:endParaRPr lang="zh-CN" altLang="en-US"/>
          </a:p>
        </p:txBody>
      </p:sp>
    </p:spTree>
    <p:extLst>
      <p:ext uri="{BB962C8B-B14F-4D97-AF65-F5344CB8AC3E}">
        <p14:creationId xmlns:p14="http://schemas.microsoft.com/office/powerpoint/2010/main" val="2293563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52</a:t>
            </a:fld>
            <a:endParaRPr lang="zh-CN" altLang="en-US"/>
          </a:p>
        </p:txBody>
      </p:sp>
    </p:spTree>
    <p:extLst>
      <p:ext uri="{BB962C8B-B14F-4D97-AF65-F5344CB8AC3E}">
        <p14:creationId xmlns:p14="http://schemas.microsoft.com/office/powerpoint/2010/main" val="171966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53</a:t>
            </a:fld>
            <a:endParaRPr lang="zh-CN" altLang="en-US"/>
          </a:p>
        </p:txBody>
      </p:sp>
    </p:spTree>
    <p:extLst>
      <p:ext uri="{BB962C8B-B14F-4D97-AF65-F5344CB8AC3E}">
        <p14:creationId xmlns:p14="http://schemas.microsoft.com/office/powerpoint/2010/main" val="3634073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54</a:t>
            </a:fld>
            <a:endParaRPr lang="zh-CN" altLang="en-US"/>
          </a:p>
        </p:txBody>
      </p:sp>
    </p:spTree>
    <p:extLst>
      <p:ext uri="{BB962C8B-B14F-4D97-AF65-F5344CB8AC3E}">
        <p14:creationId xmlns:p14="http://schemas.microsoft.com/office/powerpoint/2010/main" val="1593885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55</a:t>
            </a:fld>
            <a:endParaRPr lang="zh-CN" altLang="en-US"/>
          </a:p>
        </p:txBody>
      </p:sp>
    </p:spTree>
    <p:extLst>
      <p:ext uri="{BB962C8B-B14F-4D97-AF65-F5344CB8AC3E}">
        <p14:creationId xmlns:p14="http://schemas.microsoft.com/office/powerpoint/2010/main" val="7982418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56</a:t>
            </a:fld>
            <a:endParaRPr lang="zh-CN" altLang="en-US"/>
          </a:p>
        </p:txBody>
      </p:sp>
    </p:spTree>
    <p:extLst>
      <p:ext uri="{BB962C8B-B14F-4D97-AF65-F5344CB8AC3E}">
        <p14:creationId xmlns:p14="http://schemas.microsoft.com/office/powerpoint/2010/main" val="439137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57</a:t>
            </a:fld>
            <a:endParaRPr lang="zh-CN" altLang="en-US"/>
          </a:p>
        </p:txBody>
      </p:sp>
    </p:spTree>
    <p:extLst>
      <p:ext uri="{BB962C8B-B14F-4D97-AF65-F5344CB8AC3E}">
        <p14:creationId xmlns:p14="http://schemas.microsoft.com/office/powerpoint/2010/main" val="2520486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58</a:t>
            </a:fld>
            <a:endParaRPr lang="zh-CN" altLang="en-US"/>
          </a:p>
        </p:txBody>
      </p:sp>
    </p:spTree>
    <p:extLst>
      <p:ext uri="{BB962C8B-B14F-4D97-AF65-F5344CB8AC3E}">
        <p14:creationId xmlns:p14="http://schemas.microsoft.com/office/powerpoint/2010/main" val="3594601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59</a:t>
            </a:fld>
            <a:endParaRPr lang="zh-CN" altLang="en-US"/>
          </a:p>
        </p:txBody>
      </p:sp>
    </p:spTree>
    <p:extLst>
      <p:ext uri="{BB962C8B-B14F-4D97-AF65-F5344CB8AC3E}">
        <p14:creationId xmlns:p14="http://schemas.microsoft.com/office/powerpoint/2010/main" val="154943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a:t>
            </a:fld>
            <a:endParaRPr lang="zh-CN" altLang="en-US"/>
          </a:p>
        </p:txBody>
      </p:sp>
    </p:spTree>
    <p:extLst>
      <p:ext uri="{BB962C8B-B14F-4D97-AF65-F5344CB8AC3E}">
        <p14:creationId xmlns:p14="http://schemas.microsoft.com/office/powerpoint/2010/main" val="17815109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60</a:t>
            </a:fld>
            <a:endParaRPr lang="zh-CN" altLang="en-US"/>
          </a:p>
        </p:txBody>
      </p:sp>
    </p:spTree>
    <p:extLst>
      <p:ext uri="{BB962C8B-B14F-4D97-AF65-F5344CB8AC3E}">
        <p14:creationId xmlns:p14="http://schemas.microsoft.com/office/powerpoint/2010/main" val="18375948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Index</a:t>
            </a:r>
            <a:r>
              <a:rPr kumimoji="1" lang="zh-CN" altLang="en-US" dirty="0"/>
              <a:t>的复数  </a:t>
            </a:r>
            <a:r>
              <a:rPr kumimoji="1" lang="en-US" altLang="zh-CN" dirty="0"/>
              <a:t>Indices</a:t>
            </a:r>
            <a:r>
              <a:rPr kumimoji="1" lang="zh-CN" altLang="en-US" dirty="0"/>
              <a:t> 索引</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61</a:t>
            </a:fld>
            <a:endParaRPr lang="zh-CN" altLang="en-US"/>
          </a:p>
        </p:txBody>
      </p:sp>
    </p:spTree>
    <p:extLst>
      <p:ext uri="{BB962C8B-B14F-4D97-AF65-F5344CB8AC3E}">
        <p14:creationId xmlns:p14="http://schemas.microsoft.com/office/powerpoint/2010/main" val="3229194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62</a:t>
            </a:fld>
            <a:endParaRPr lang="zh-CN" altLang="en-US"/>
          </a:p>
        </p:txBody>
      </p:sp>
    </p:spTree>
    <p:extLst>
      <p:ext uri="{BB962C8B-B14F-4D97-AF65-F5344CB8AC3E}">
        <p14:creationId xmlns:p14="http://schemas.microsoft.com/office/powerpoint/2010/main" val="2255649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63</a:t>
            </a:fld>
            <a:endParaRPr lang="zh-CN" altLang="en-US"/>
          </a:p>
        </p:txBody>
      </p:sp>
    </p:spTree>
    <p:extLst>
      <p:ext uri="{BB962C8B-B14F-4D97-AF65-F5344CB8AC3E}">
        <p14:creationId xmlns:p14="http://schemas.microsoft.com/office/powerpoint/2010/main" val="2948594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7</a:t>
            </a:fld>
            <a:endParaRPr lang="zh-CN" altLang="en-US"/>
          </a:p>
        </p:txBody>
      </p:sp>
    </p:spTree>
    <p:extLst>
      <p:ext uri="{BB962C8B-B14F-4D97-AF65-F5344CB8AC3E}">
        <p14:creationId xmlns:p14="http://schemas.microsoft.com/office/powerpoint/2010/main" val="151687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a:t>
            </a:fld>
            <a:endParaRPr lang="zh-CN" altLang="en-US"/>
          </a:p>
        </p:txBody>
      </p:sp>
    </p:spTree>
    <p:extLst>
      <p:ext uri="{BB962C8B-B14F-4D97-AF65-F5344CB8AC3E}">
        <p14:creationId xmlns:p14="http://schemas.microsoft.com/office/powerpoint/2010/main" val="239475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9</a:t>
            </a:fld>
            <a:endParaRPr lang="zh-CN" altLang="en-US"/>
          </a:p>
        </p:txBody>
      </p:sp>
    </p:spTree>
    <p:extLst>
      <p:ext uri="{BB962C8B-B14F-4D97-AF65-F5344CB8AC3E}">
        <p14:creationId xmlns:p14="http://schemas.microsoft.com/office/powerpoint/2010/main" val="2171046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2.xml"/><Relationship Id="rId5" Type="http://schemas.openxmlformats.org/officeDocument/2006/relationships/tags" Target="../tags/tag6.xml"/><Relationship Id="rId4"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31" name="标题 1"/>
          <p:cNvSpPr>
            <a:spLocks noGrp="1"/>
          </p:cNvSpPr>
          <p:nvPr>
            <p:ph type="ctrTitle"/>
          </p:nvPr>
        </p:nvSpPr>
        <p:spPr>
          <a:xfrm>
            <a:off x="685804" y="1597819"/>
            <a:ext cx="7772400" cy="1102519"/>
          </a:xfrm>
        </p:spPr>
        <p:txBody>
          <a:bodyPr/>
          <a:lstStyle/>
          <a:p>
            <a:r>
              <a:rPr lang="zh-CN" altLang="en-US"/>
              <a:t>单击此处编辑母版标题样式</a:t>
            </a:r>
          </a:p>
        </p:txBody>
      </p:sp>
      <p:sp>
        <p:nvSpPr>
          <p:cNvPr id="1048632"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633" name="日期占位符 3"/>
          <p:cNvSpPr>
            <a:spLocks noGrp="1"/>
          </p:cNvSpPr>
          <p:nvPr>
            <p:ph type="dt" sz="half" idx="10"/>
          </p:nvPr>
        </p:nvSpPr>
        <p:spPr/>
        <p:txBody>
          <a:bodyPr/>
          <a:lstStyle/>
          <a:p>
            <a:fld id="{C8772EF7-4B8F-D949-9E85-32B8EDF30677}" type="datetime1">
              <a:rPr lang="zh-CN" altLang="en-US" smtClean="0"/>
              <a:t>2024/11/13</a:t>
            </a:fld>
            <a:endParaRPr lang="zh-CN" altLang="en-US"/>
          </a:p>
        </p:txBody>
      </p:sp>
      <p:sp>
        <p:nvSpPr>
          <p:cNvPr id="1048634" name="页脚占位符 4"/>
          <p:cNvSpPr>
            <a:spLocks noGrp="1"/>
          </p:cNvSpPr>
          <p:nvPr>
            <p:ph type="ftr" sz="quarter" idx="11"/>
          </p:nvPr>
        </p:nvSpPr>
        <p:spPr/>
        <p:txBody>
          <a:bodyPr/>
          <a:lstStyle/>
          <a:p>
            <a:endParaRPr lang="zh-CN" altLang="en-US"/>
          </a:p>
        </p:txBody>
      </p:sp>
      <p:sp>
        <p:nvSpPr>
          <p:cNvPr id="1048635" name="灯片编号占位符 5"/>
          <p:cNvSpPr>
            <a:spLocks noGrp="1"/>
          </p:cNvSpPr>
          <p:nvPr>
            <p:ph type="sldNum" sz="quarter" idx="12"/>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25" name="标题 1"/>
          <p:cNvSpPr>
            <a:spLocks noGrp="1"/>
          </p:cNvSpPr>
          <p:nvPr>
            <p:ph type="title"/>
          </p:nvPr>
        </p:nvSpPr>
        <p:spPr/>
        <p:txBody>
          <a:bodyPr/>
          <a:lstStyle/>
          <a:p>
            <a:r>
              <a:rPr lang="zh-CN" altLang="en-US"/>
              <a:t>单击此处编辑母版标题样式</a:t>
            </a:r>
          </a:p>
        </p:txBody>
      </p:sp>
      <p:sp>
        <p:nvSpPr>
          <p:cNvPr id="104872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27" name="日期占位符 3"/>
          <p:cNvSpPr>
            <a:spLocks noGrp="1"/>
          </p:cNvSpPr>
          <p:nvPr>
            <p:ph type="dt" sz="half" idx="10"/>
          </p:nvPr>
        </p:nvSpPr>
        <p:spPr/>
        <p:txBody>
          <a:bodyPr/>
          <a:lstStyle/>
          <a:p>
            <a:fld id="{20BD7DA0-C247-CF44-A6D3-C3AD2340489F}" type="datetime1">
              <a:rPr lang="zh-CN" altLang="en-US" smtClean="0"/>
              <a:t>2024/11/13</a:t>
            </a:fld>
            <a:endParaRPr lang="zh-CN" altLang="en-US"/>
          </a:p>
        </p:txBody>
      </p:sp>
      <p:sp>
        <p:nvSpPr>
          <p:cNvPr id="1048728" name="页脚占位符 4"/>
          <p:cNvSpPr>
            <a:spLocks noGrp="1"/>
          </p:cNvSpPr>
          <p:nvPr>
            <p:ph type="ftr" sz="quarter" idx="11"/>
          </p:nvPr>
        </p:nvSpPr>
        <p:spPr/>
        <p:txBody>
          <a:bodyPr/>
          <a:lstStyle/>
          <a:p>
            <a:endParaRPr lang="zh-CN" altLang="en-US"/>
          </a:p>
        </p:txBody>
      </p:sp>
      <p:sp>
        <p:nvSpPr>
          <p:cNvPr id="1048729"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709"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1048710" name="竖排文字占位符 2"/>
          <p:cNvSpPr>
            <a:spLocks noGrp="1"/>
          </p:cNvSpPr>
          <p:nvPr>
            <p:ph type="body" orient="vert" idx="1"/>
          </p:nvPr>
        </p:nvSpPr>
        <p:spPr>
          <a:xfrm>
            <a:off x="457204"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1" name="日期占位符 3"/>
          <p:cNvSpPr>
            <a:spLocks noGrp="1"/>
          </p:cNvSpPr>
          <p:nvPr>
            <p:ph type="dt" sz="half" idx="10"/>
          </p:nvPr>
        </p:nvSpPr>
        <p:spPr/>
        <p:txBody>
          <a:bodyPr/>
          <a:lstStyle/>
          <a:p>
            <a:fld id="{EBF804CB-4BEC-B94D-98FC-70D720F9BAFD}" type="datetime1">
              <a:rPr lang="zh-CN" altLang="en-US" smtClean="0"/>
              <a:t>2024/11/13</a:t>
            </a:fld>
            <a:endParaRPr lang="zh-CN" altLang="en-US"/>
          </a:p>
        </p:txBody>
      </p:sp>
      <p:sp>
        <p:nvSpPr>
          <p:cNvPr id="1048712" name="页脚占位符 4"/>
          <p:cNvSpPr>
            <a:spLocks noGrp="1"/>
          </p:cNvSpPr>
          <p:nvPr>
            <p:ph type="ftr" sz="quarter" idx="11"/>
          </p:nvPr>
        </p:nvSpPr>
        <p:spPr/>
        <p:txBody>
          <a:bodyPr/>
          <a:lstStyle/>
          <a:p>
            <a:endParaRPr lang="zh-CN" altLang="en-US"/>
          </a:p>
        </p:txBody>
      </p:sp>
      <p:sp>
        <p:nvSpPr>
          <p:cNvPr id="1048713"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58" name="标题 1"/>
          <p:cNvSpPr>
            <a:spLocks noGrp="1"/>
          </p:cNvSpPr>
          <p:nvPr>
            <p:ph type="title"/>
          </p:nvPr>
        </p:nvSpPr>
        <p:spPr/>
        <p:txBody>
          <a:bodyPr/>
          <a:lstStyle/>
          <a:p>
            <a:r>
              <a:rPr lang="zh-CN" altLang="en-US"/>
              <a:t>单击此处编辑母版标题样式</a:t>
            </a:r>
          </a:p>
        </p:txBody>
      </p:sp>
      <p:sp>
        <p:nvSpPr>
          <p:cNvPr id="1048759"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60" name="日期占位符 3"/>
          <p:cNvSpPr>
            <a:spLocks noGrp="1"/>
          </p:cNvSpPr>
          <p:nvPr>
            <p:ph type="dt" sz="half" idx="10"/>
          </p:nvPr>
        </p:nvSpPr>
        <p:spPr/>
        <p:txBody>
          <a:bodyPr/>
          <a:lstStyle/>
          <a:p>
            <a:fld id="{E95C6458-6531-C542-B4F8-05C98E657C67}" type="datetime1">
              <a:rPr lang="zh-CN" altLang="en-US" smtClean="0">
                <a:solidFill>
                  <a:prstClr val="black">
                    <a:tint val="75000"/>
                  </a:prstClr>
                </a:solidFill>
              </a:rPr>
              <a:t>2024/11/13</a:t>
            </a:fld>
            <a:endParaRPr lang="zh-CN" altLang="en-US">
              <a:solidFill>
                <a:prstClr val="black">
                  <a:tint val="75000"/>
                </a:prstClr>
              </a:solidFill>
            </a:endParaRPr>
          </a:p>
        </p:txBody>
      </p:sp>
      <p:sp>
        <p:nvSpPr>
          <p:cNvPr id="1048761"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2"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3"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64" name="标题 1"/>
          <p:cNvSpPr>
            <a:spLocks noGrp="1"/>
          </p:cNvSpPr>
          <p:nvPr>
            <p:ph type="ctrTitle"/>
          </p:nvPr>
        </p:nvSpPr>
        <p:spPr>
          <a:xfrm>
            <a:off x="685804" y="1597820"/>
            <a:ext cx="7772400" cy="1102519"/>
          </a:xfrm>
        </p:spPr>
        <p:txBody>
          <a:bodyPr/>
          <a:lstStyle/>
          <a:p>
            <a:r>
              <a:rPr lang="zh-CN" altLang="en-US"/>
              <a:t>单击此处编辑母版标题样式</a:t>
            </a:r>
          </a:p>
        </p:txBody>
      </p:sp>
      <p:sp>
        <p:nvSpPr>
          <p:cNvPr id="1048765"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766" name="日期占位符 3"/>
          <p:cNvSpPr>
            <a:spLocks noGrp="1"/>
          </p:cNvSpPr>
          <p:nvPr>
            <p:ph type="dt" sz="half" idx="10"/>
          </p:nvPr>
        </p:nvSpPr>
        <p:spPr/>
        <p:txBody>
          <a:bodyPr/>
          <a:lstStyle/>
          <a:p>
            <a:fld id="{09ADA66B-676E-CD4E-B081-91080642D49F}" type="datetime1">
              <a:rPr lang="zh-CN" altLang="en-US" smtClean="0">
                <a:solidFill>
                  <a:prstClr val="black">
                    <a:tint val="75000"/>
                  </a:prstClr>
                </a:solidFill>
              </a:rPr>
              <a:t>2024/11/13</a:t>
            </a:fld>
            <a:endParaRPr lang="zh-CN" altLang="en-US">
              <a:solidFill>
                <a:prstClr val="black">
                  <a:tint val="75000"/>
                </a:prstClr>
              </a:solidFill>
            </a:endParaRPr>
          </a:p>
        </p:txBody>
      </p:sp>
      <p:sp>
        <p:nvSpPr>
          <p:cNvPr id="1048767"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8"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9"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2" name="图片 8"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cxnSp>
        <p:nvCxnSpPr>
          <p:cNvPr id="3145735" name="直接连接符 10"/>
          <p:cNvCxnSpPr/>
          <p:nvPr/>
        </p:nvCxnSpPr>
        <p:spPr>
          <a:xfrm>
            <a:off x="1270033" y="-835836"/>
            <a:ext cx="7190906"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70" name="标题 1"/>
          <p:cNvSpPr>
            <a:spLocks noGrp="1"/>
          </p:cNvSpPr>
          <p:nvPr>
            <p:ph type="title"/>
          </p:nvPr>
        </p:nvSpPr>
        <p:spPr/>
        <p:txBody>
          <a:bodyPr/>
          <a:lstStyle>
            <a:lvl1pPr>
              <a:defRPr>
                <a:latin typeface="Heiti SC Medium" pitchFamily="2" charset="-128"/>
                <a:ea typeface="Heiti SC Medium" pitchFamily="2" charset="-128"/>
              </a:defRPr>
            </a:lvl1pPr>
          </a:lstStyle>
          <a:p>
            <a:r>
              <a:rPr lang="zh-CN" altLang="en-US" dirty="0"/>
              <a:t>单击此处编辑母版标题样式</a:t>
            </a:r>
          </a:p>
        </p:txBody>
      </p:sp>
      <p:sp>
        <p:nvSpPr>
          <p:cNvPr id="1048771" name="内容占位符 2"/>
          <p:cNvSpPr>
            <a:spLocks noGrp="1"/>
          </p:cNvSpPr>
          <p:nvPr>
            <p:ph idx="1"/>
          </p:nvPr>
        </p:nvSpPr>
        <p:spPr/>
        <p:txBody>
          <a:bodyPr/>
          <a:lstStyle>
            <a:lvl1pPr>
              <a:defRPr>
                <a:latin typeface="Heiti SC Medium" pitchFamily="2" charset="-128"/>
                <a:ea typeface="Heiti SC Medium" pitchFamily="2" charset="-128"/>
              </a:defRPr>
            </a:lvl1pPr>
            <a:lvl2pPr>
              <a:defRPr>
                <a:latin typeface="Heiti SC Medium" pitchFamily="2" charset="-128"/>
                <a:ea typeface="Heiti SC Medium" pitchFamily="2" charset="-128"/>
              </a:defRPr>
            </a:lvl2pPr>
            <a:lvl3pPr>
              <a:defRPr>
                <a:latin typeface="Heiti SC Medium" pitchFamily="2" charset="-128"/>
                <a:ea typeface="Heiti SC Medium" pitchFamily="2" charset="-128"/>
              </a:defRPr>
            </a:lvl3pPr>
            <a:lvl4pPr>
              <a:defRPr>
                <a:latin typeface="Heiti SC Medium" pitchFamily="2" charset="-128"/>
                <a:ea typeface="Heiti SC Medium" pitchFamily="2" charset="-128"/>
              </a:defRPr>
            </a:lvl4pPr>
            <a:lvl5pPr>
              <a:defRPr>
                <a:latin typeface="Heiti SC Medium" pitchFamily="2" charset="-128"/>
                <a:ea typeface="Heiti SC Medium" pitchFamily="2" charset="-128"/>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日期占位符 3"/>
          <p:cNvSpPr>
            <a:spLocks noGrp="1"/>
          </p:cNvSpPr>
          <p:nvPr>
            <p:ph type="dt" sz="half" idx="10"/>
          </p:nvPr>
        </p:nvSpPr>
        <p:spPr/>
        <p:txBody>
          <a:bodyPr/>
          <a:lstStyle/>
          <a:p>
            <a:fld id="{9F07BCDC-368C-B043-A278-5DB4B1E7C84C}" type="datetime1">
              <a:rPr lang="zh-CN" altLang="en-US" smtClean="0">
                <a:solidFill>
                  <a:prstClr val="black">
                    <a:tint val="75000"/>
                  </a:prstClr>
                </a:solidFill>
              </a:rPr>
              <a:t>2024/11/13</a:t>
            </a:fld>
            <a:endParaRPr lang="zh-CN" altLang="en-US">
              <a:solidFill>
                <a:prstClr val="black">
                  <a:tint val="75000"/>
                </a:prstClr>
              </a:solidFill>
            </a:endParaRPr>
          </a:p>
        </p:txBody>
      </p:sp>
      <p:sp>
        <p:nvSpPr>
          <p:cNvPr id="1048773"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74"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75"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4" name="图片 9"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09" name="日期占位符 1"/>
          <p:cNvSpPr>
            <a:spLocks noGrp="1"/>
          </p:cNvSpPr>
          <p:nvPr>
            <p:ph type="dt" sz="half" idx="10"/>
          </p:nvPr>
        </p:nvSpPr>
        <p:spPr/>
        <p:txBody>
          <a:bodyPr/>
          <a:lstStyle/>
          <a:p>
            <a:fld id="{2E9ECB42-62F7-154E-8340-E5ABC877155F}" type="datetime1">
              <a:rPr lang="zh-CN" altLang="en-US" smtClean="0">
                <a:solidFill>
                  <a:prstClr val="black">
                    <a:tint val="75000"/>
                  </a:prstClr>
                </a:solidFill>
              </a:rPr>
              <a:t>2024/11/13</a:t>
            </a:fld>
            <a:endParaRPr lang="zh-CN" altLang="en-US">
              <a:solidFill>
                <a:prstClr val="black">
                  <a:tint val="75000"/>
                </a:prstClr>
              </a:solidFill>
            </a:endParaRPr>
          </a:p>
        </p:txBody>
      </p:sp>
      <p:sp>
        <p:nvSpPr>
          <p:cNvPr id="1048610"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1048611" name="灯片编号占位符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solidFill>
                  <a:prstClr val="black">
                    <a:tint val="75000"/>
                  </a:prstClr>
                </a:solidFill>
              </a:rPr>
              <a:pPr/>
              <a:t>‹#›</a:t>
            </a:fld>
            <a:endParaRPr lang="zh-CN" altLang="en-US" dirty="0">
              <a:solidFill>
                <a:prstClr val="black">
                  <a:tint val="75000"/>
                </a:prstClr>
              </a:solidFill>
            </a:endParaRPr>
          </a:p>
        </p:txBody>
      </p:sp>
      <p:grpSp>
        <p:nvGrpSpPr>
          <p:cNvPr id="53" name="组合 30"/>
          <p:cNvGrpSpPr>
            <a:grpSpLocks noGrp="1"/>
          </p:cNvGrpSpPr>
          <p:nvPr userDrawn="1"/>
        </p:nvGrpSpPr>
        <p:grpSpPr>
          <a:xfrm>
            <a:off x="323528" y="308459"/>
            <a:ext cx="8496944" cy="463083"/>
            <a:chOff x="5282161" y="1404744"/>
            <a:chExt cx="3543196" cy="233762"/>
          </a:xfrm>
        </p:grpSpPr>
        <p:cxnSp>
          <p:nvCxnSpPr>
            <p:cNvPr id="3145730" name="直接连接符 8"/>
            <p:cNvCxnSpPr/>
            <p:nvPr/>
          </p:nvCxnSpPr>
          <p:spPr>
            <a:xfrm>
              <a:off x="5282161" y="1638506"/>
              <a:ext cx="3536170"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
          <p:nvSpPr>
            <p:cNvPr id="1048613" name="TextBox 8"/>
            <p:cNvSpPr txBox="1"/>
            <p:nvPr/>
          </p:nvSpPr>
          <p:spPr>
            <a:xfrm>
              <a:off x="5522378" y="1404744"/>
              <a:ext cx="3302979" cy="233046"/>
            </a:xfrm>
            <a:prstGeom prst="rect">
              <a:avLst/>
            </a:prstGeom>
            <a:noFill/>
          </p:spPr>
          <p:txBody>
            <a:bodyPr wrap="square" rtlCol="0">
              <a:spAutoFit/>
            </a:bodyPr>
            <a:lstStyle/>
            <a:p>
              <a:pPr defTabSz="914400"/>
              <a:endParaRPr lang="zh-CN" altLang="en-US" sz="2400" b="1" dirty="0">
                <a:solidFill>
                  <a:srgbClr val="800080"/>
                </a:solidFill>
                <a:latin typeface="HEITI SC MEDIUM" pitchFamily="2" charset="-128"/>
                <a:ea typeface="HEITI SC MEDIUM" pitchFamily="2" charset="-128"/>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000"/>
            <a:ext cx="7349400" cy="764100"/>
          </a:xfrm>
        </p:spPr>
        <p:txBody>
          <a:bodyPr vert="horz" lIns="90000" tIns="46800" rIns="90000" bIns="46800" rtlCol="0" anchor="t" anchorCtr="0">
            <a:normAutofit/>
          </a:bodyPr>
          <a:lstStyle>
            <a:lvl1pPr marL="0" marR="0" algn="ctr" defTabSz="685800"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90000" tIns="46800" rIns="90000" bIns="46800">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831217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097192" name="图片 17" descr="sy.jpg"/>
          <p:cNvPicPr>
            <a:picLocks noChangeAspect="1"/>
          </p:cNvPicPr>
          <p:nvPr userDrawn="1"/>
        </p:nvPicPr>
        <p:blipFill>
          <a:blip r:embed="rId2"/>
          <a:stretch>
            <a:fillRect/>
          </a:stretch>
        </p:blipFill>
        <p:spPr>
          <a:xfrm>
            <a:off x="0" y="1437085"/>
            <a:ext cx="9144000" cy="1890713"/>
          </a:xfrm>
          <a:prstGeom prst="rect">
            <a:avLst/>
          </a:prstGeom>
          <a:noFill/>
          <a:ln w="9525">
            <a:noFill/>
          </a:ln>
        </p:spPr>
      </p:pic>
      <p:sp>
        <p:nvSpPr>
          <p:cNvPr id="1048800" name="矩形 6"/>
          <p:cNvSpPr/>
          <p:nvPr/>
        </p:nvSpPr>
        <p:spPr>
          <a:xfrm>
            <a:off x="294085" y="222647"/>
            <a:ext cx="2520554"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pic>
        <p:nvPicPr>
          <p:cNvPr id="2097193" name="Picture 2" descr="D:\My Pictures\nju\南京大学视觉形象规范化标准(jpeg格式文件)\03校标，中、英文校名组合.jpg"/>
          <p:cNvPicPr>
            <a:picLocks noChangeAspect="1"/>
          </p:cNvPicPr>
          <p:nvPr userDrawn="1"/>
        </p:nvPicPr>
        <p:blipFill>
          <a:blip r:embed="rId3"/>
          <a:stretch>
            <a:fillRect/>
          </a:stretch>
        </p:blipFill>
        <p:spPr>
          <a:xfrm>
            <a:off x="501254" y="395288"/>
            <a:ext cx="2106215" cy="627460"/>
          </a:xfrm>
          <a:prstGeom prst="rect">
            <a:avLst/>
          </a:prstGeom>
          <a:noFill/>
          <a:ln w="9525">
            <a:noFill/>
          </a:ln>
        </p:spPr>
      </p:pic>
      <p:sp>
        <p:nvSpPr>
          <p:cNvPr id="1048801" name="矩形 7"/>
          <p:cNvSpPr>
            <a:spLocks noChangeArrowheads="1"/>
          </p:cNvSpPr>
          <p:nvPr/>
        </p:nvSpPr>
        <p:spPr bwMode="auto">
          <a:xfrm>
            <a:off x="5661422" y="357188"/>
            <a:ext cx="3482579" cy="507831"/>
          </a:xfrm>
          <a:prstGeom prst="rect">
            <a:avLst/>
          </a:prstGeom>
          <a:solidFill>
            <a:srgbClr val="630D5F"/>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pPr>
            <a:r>
              <a:rPr kumimoji="0" lang="zh-CN" altLang="en-US" sz="2700" b="0" i="0" u="none" strike="noStrike" kern="1200" cap="none" spc="0" normalizeH="0" baseline="0" noProof="0">
                <a:ln>
                  <a:noFill/>
                </a:ln>
                <a:solidFill>
                  <a:prstClr val="white"/>
                </a:solidFill>
                <a:effectLst/>
                <a:uLnTx/>
                <a:uFillTx/>
                <a:latin typeface="华文新魏" panose="02010800040101010101" pitchFamily="2" charset="-122"/>
                <a:ea typeface="华文新魏" panose="02010800040101010101" pitchFamily="2" charset="-122"/>
                <a:cs typeface="+mn-cs"/>
              </a:rPr>
              <a:t>诚朴雄伟   励学敦行</a:t>
            </a:r>
          </a:p>
        </p:txBody>
      </p:sp>
      <p:sp>
        <p:nvSpPr>
          <p:cNvPr id="1048802" name="标题 1"/>
          <p:cNvSpPr>
            <a:spLocks noGrp="1"/>
          </p:cNvSpPr>
          <p:nvPr>
            <p:ph type="ctrTitle"/>
          </p:nvPr>
        </p:nvSpPr>
        <p:spPr>
          <a:xfrm>
            <a:off x="251520" y="1799332"/>
            <a:ext cx="5112568" cy="1107996"/>
          </a:xfrm>
        </p:spPr>
        <p:txBody>
          <a:bodyPr/>
          <a:lstStyle>
            <a:lvl1pPr algn="ctr">
              <a:defRPr sz="3300" b="1">
                <a:solidFill>
                  <a:srgbClr val="FF0000"/>
                </a:solidFill>
                <a:effectLst/>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048803" name="副标题 2"/>
          <p:cNvSpPr>
            <a:spLocks noGrp="1"/>
          </p:cNvSpPr>
          <p:nvPr>
            <p:ph type="subTitle" idx="1"/>
          </p:nvPr>
        </p:nvSpPr>
        <p:spPr>
          <a:xfrm>
            <a:off x="287526" y="3813889"/>
            <a:ext cx="8568952" cy="461665"/>
          </a:xfrm>
        </p:spPr>
        <p:txBody>
          <a:bodyPr/>
          <a:lstStyle>
            <a:lvl1pPr marL="0" indent="0" algn="ctr">
              <a:buNone/>
              <a:defRPr sz="2400" b="1">
                <a:solidFill>
                  <a:srgbClr val="7030A0"/>
                </a:solidFill>
                <a:effectLst/>
                <a:latin typeface="方正小标宋简体" panose="02000000000000000000" pitchFamily="2" charset="-122"/>
                <a:ea typeface="方正小标宋简体" panose="02000000000000000000" pitchFamily="2" charset="-122"/>
                <a:cs typeface="Arial" panose="020B0604020202020204"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zh-CN" altLang="en-US" noProof="1"/>
              <a:t>单击此处编辑母版副标题样式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097191" name="Picture 5"/>
          <p:cNvPicPr/>
          <p:nvPr/>
        </p:nvPicPr>
        <p:blipFill>
          <a:blip r:embed="rId2"/>
          <a:stretch>
            <a:fillRect/>
          </a:stretch>
        </p:blipFill>
        <p:spPr>
          <a:xfrm>
            <a:off x="457200" y="1847850"/>
            <a:ext cx="2228850" cy="2219325"/>
          </a:xfrm>
          <a:prstGeom prst="rect">
            <a:avLst/>
          </a:prstGeom>
          <a:noFill/>
          <a:ln w="9525">
            <a:noFill/>
          </a:ln>
        </p:spPr>
      </p:pic>
      <p:sp>
        <p:nvSpPr>
          <p:cNvPr id="1048790" name="矩形 6"/>
          <p:cNvSpPr/>
          <p:nvPr/>
        </p:nvSpPr>
        <p:spPr>
          <a:xfrm>
            <a:off x="2556272" y="859631"/>
            <a:ext cx="6119813" cy="5954"/>
          </a:xfrm>
          <a:prstGeom prst="rect">
            <a:avLst/>
          </a:prstGeom>
          <a:solidFill>
            <a:srgbClr val="630D5F"/>
          </a:solidFill>
          <a:ln w="38100">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1" name="标题 1"/>
          <p:cNvSpPr>
            <a:spLocks noGrp="1"/>
          </p:cNvSpPr>
          <p:nvPr>
            <p:ph type="title"/>
          </p:nvPr>
        </p:nvSpPr>
        <p:spPr>
          <a:xfrm>
            <a:off x="0" y="403771"/>
            <a:ext cx="8686800" cy="461665"/>
          </a:xfrm>
        </p:spPr>
        <p:txBody>
          <a:bodyPr/>
          <a:lstStyle/>
          <a:p>
            <a:r>
              <a:rPr lang="zh-CN" altLang="en-US" noProof="1"/>
              <a:t>单击此处编辑母版标题样式</a:t>
            </a:r>
          </a:p>
        </p:txBody>
      </p:sp>
      <p:sp>
        <p:nvSpPr>
          <p:cNvPr id="1048792" name="内容占位符 4"/>
          <p:cNvSpPr>
            <a:spLocks noGrp="1"/>
          </p:cNvSpPr>
          <p:nvPr>
            <p:ph sz="quarter" idx="10"/>
          </p:nvPr>
        </p:nvSpPr>
        <p:spPr>
          <a:xfrm>
            <a:off x="3437874" y="1793454"/>
            <a:ext cx="5248926" cy="415498"/>
          </a:xfrm>
        </p:spPr>
        <p:txBody>
          <a:bodyPr/>
          <a:lstStyle>
            <a:lvl1pPr marL="540385" indent="-540385">
              <a:buFont typeface="+mj-ea"/>
              <a:buAutoNum type="ea1JpnChsDbPeriod"/>
              <a:defRPr>
                <a:solidFill>
                  <a:schemeClr val="accent6">
                    <a:lumMod val="75000"/>
                  </a:schemeClr>
                </a:solidFill>
              </a:defRPr>
            </a:lvl1pPr>
            <a:lvl2pPr marL="771525" indent="-428625">
              <a:buFont typeface="+mj-ea"/>
              <a:buAutoNum type="ea1JpnChsDbPeriod"/>
              <a:defRPr>
                <a:solidFill>
                  <a:schemeClr val="tx1"/>
                </a:solidFill>
              </a:defRPr>
            </a:lvl2pPr>
          </a:lstStyle>
          <a:p>
            <a:pPr lvl="0"/>
            <a:r>
              <a:rPr lang="zh-CN" altLang="en-US" noProof="1"/>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14" name="标题 1"/>
          <p:cNvSpPr>
            <a:spLocks noGrp="1"/>
          </p:cNvSpPr>
          <p:nvPr>
            <p:ph type="title"/>
          </p:nvPr>
        </p:nvSpPr>
        <p:spPr/>
        <p:txBody>
          <a:bodyPr/>
          <a:lstStyle/>
          <a:p>
            <a:r>
              <a:rPr lang="zh-CN" altLang="en-US"/>
              <a:t>单击此处编辑母版标题样式</a:t>
            </a:r>
          </a:p>
        </p:txBody>
      </p:sp>
      <p:sp>
        <p:nvSpPr>
          <p:cNvPr id="1048715"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6" name="日期占位符 3"/>
          <p:cNvSpPr>
            <a:spLocks noGrp="1"/>
          </p:cNvSpPr>
          <p:nvPr>
            <p:ph type="dt" sz="half" idx="10"/>
          </p:nvPr>
        </p:nvSpPr>
        <p:spPr/>
        <p:txBody>
          <a:bodyPr/>
          <a:lstStyle/>
          <a:p>
            <a:fld id="{44DC391D-732F-C149-B6A1-9A5FCB4F6FEF}" type="datetime1">
              <a:rPr lang="zh-CN" altLang="en-US" smtClean="0"/>
              <a:t>2024/11/13</a:t>
            </a:fld>
            <a:endParaRPr lang="zh-CN" altLang="en-US"/>
          </a:p>
        </p:txBody>
      </p:sp>
      <p:sp>
        <p:nvSpPr>
          <p:cNvPr id="1048717" name="页脚占位符 4"/>
          <p:cNvSpPr>
            <a:spLocks noGrp="1"/>
          </p:cNvSpPr>
          <p:nvPr>
            <p:ph type="ftr" sz="quarter" idx="11"/>
          </p:nvPr>
        </p:nvSpPr>
        <p:spPr/>
        <p:txBody>
          <a:bodyPr/>
          <a:lstStyle/>
          <a:p>
            <a:endParaRPr lang="zh-CN" altLang="en-US"/>
          </a:p>
        </p:txBody>
      </p:sp>
      <p:sp>
        <p:nvSpPr>
          <p:cNvPr id="1048718"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1048804"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5" name="标题 1"/>
          <p:cNvSpPr>
            <a:spLocks noGrp="1"/>
          </p:cNvSpPr>
          <p:nvPr>
            <p:ph type="title"/>
          </p:nvPr>
        </p:nvSpPr>
        <p:spPr>
          <a:xfrm>
            <a:off x="0" y="403771"/>
            <a:ext cx="8676456"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6"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258445"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1048807"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8" name="标题 1"/>
          <p:cNvSpPr>
            <a:spLocks noGrp="1"/>
          </p:cNvSpPr>
          <p:nvPr>
            <p:ph type="title"/>
          </p:nvPr>
        </p:nvSpPr>
        <p:spPr>
          <a:xfrm>
            <a:off x="2555874" y="403771"/>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9"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539750"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1048810"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11" name="标题 1"/>
          <p:cNvSpPr>
            <a:spLocks noGrp="1"/>
          </p:cNvSpPr>
          <p:nvPr>
            <p:ph type="title"/>
          </p:nvPr>
        </p:nvSpPr>
        <p:spPr>
          <a:xfrm>
            <a:off x="2555874" y="403772"/>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12" name="内容占位符 2"/>
          <p:cNvSpPr>
            <a:spLocks noGrp="1"/>
          </p:cNvSpPr>
          <p:nvPr>
            <p:ph idx="1"/>
          </p:nvPr>
        </p:nvSpPr>
        <p:spPr>
          <a:xfrm>
            <a:off x="457200" y="1200151"/>
            <a:ext cx="8229600" cy="803297"/>
          </a:xfrm>
        </p:spPr>
        <p:txBody>
          <a:bodyPr/>
          <a:lstStyle>
            <a:lvl1pPr>
              <a:defRPr sz="2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marL="601345" indent="-258445">
              <a:buFont typeface="Wingdings" panose="05000000000000000000" pitchFamily="2" charset="2"/>
              <a:buChar char="Ø"/>
              <a:defRPr sz="2100">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2pPr>
            <a:lvl3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48778"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779" name="标题 1"/>
          <p:cNvSpPr>
            <a:spLocks noGrp="1"/>
          </p:cNvSpPr>
          <p:nvPr>
            <p:ph type="title"/>
          </p:nvPr>
        </p:nvSpPr>
        <p:spPr>
          <a:xfrm>
            <a:off x="2555776" y="403771"/>
            <a:ext cx="6131024" cy="461665"/>
          </a:xfrm>
        </p:spPr>
        <p:txBody>
          <a:bodyPr/>
          <a:lstStyle>
            <a:lvl1pPr>
              <a:defRPr sz="2400"/>
            </a:lvl1pPr>
          </a:lstStyle>
          <a:p>
            <a:r>
              <a:rPr lang="zh-CN" altLang="en-US" noProof="1"/>
              <a:t>单击此处编辑母版标题样式</a:t>
            </a:r>
          </a:p>
        </p:txBody>
      </p:sp>
      <p:sp>
        <p:nvSpPr>
          <p:cNvPr id="1048780" name="内容占位符 3"/>
          <p:cNvSpPr>
            <a:spLocks noGrp="1"/>
          </p:cNvSpPr>
          <p:nvPr>
            <p:ph sz="quarter" idx="10"/>
          </p:nvPr>
        </p:nvSpPr>
        <p:spPr>
          <a:xfrm>
            <a:off x="457200" y="1200151"/>
            <a:ext cx="4006788"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
        <p:nvSpPr>
          <p:cNvPr id="1048781" name="内容占位符 5"/>
          <p:cNvSpPr>
            <a:spLocks noGrp="1"/>
          </p:cNvSpPr>
          <p:nvPr>
            <p:ph sz="quarter" idx="11"/>
          </p:nvPr>
        </p:nvSpPr>
        <p:spPr>
          <a:xfrm>
            <a:off x="4572000" y="1200151"/>
            <a:ext cx="4114800"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782" name="标题 1"/>
          <p:cNvSpPr>
            <a:spLocks noGrp="1"/>
          </p:cNvSpPr>
          <p:nvPr>
            <p:ph type="title"/>
          </p:nvPr>
        </p:nvSpPr>
        <p:spPr>
          <a:xfrm>
            <a:off x="2541984" y="4210006"/>
            <a:ext cx="5486400" cy="415498"/>
          </a:xfrm>
        </p:spPr>
        <p:txBody>
          <a:bodyPr anchor="b"/>
          <a:lstStyle>
            <a:lvl1pPr algn="ctr">
              <a:defRPr sz="2100" b="1">
                <a:solidFill>
                  <a:srgbClr val="630D5F"/>
                </a:solidFill>
              </a:defRPr>
            </a:lvl1pPr>
          </a:lstStyle>
          <a:p>
            <a:r>
              <a:rPr lang="zh-CN" altLang="en-US" noProof="1"/>
              <a:t>单击此处编辑母版标题样式</a:t>
            </a:r>
          </a:p>
        </p:txBody>
      </p:sp>
      <p:sp>
        <p:nvSpPr>
          <p:cNvPr id="1048783" name="图片占位符 2"/>
          <p:cNvSpPr>
            <a:spLocks noGrp="1"/>
          </p:cNvSpPr>
          <p:nvPr>
            <p:ph type="pic" idx="1"/>
          </p:nvPr>
        </p:nvSpPr>
        <p:spPr>
          <a:xfrm>
            <a:off x="2541984" y="1059582"/>
            <a:ext cx="5486400" cy="3086100"/>
          </a:xfrm>
        </p:spPr>
        <p:txBody>
          <a:bodyPr vert="horz" wrap="square" lIns="91440" tIns="45720" rIns="91440" bIns="45720" numCol="1" rtlCol="0" anchor="t" anchorCtr="0" compatLnSpc="1">
            <a:normAutofit/>
          </a:bodyPr>
          <a:lstStyle>
            <a:lvl1pPr marL="0" indent="0">
              <a:buNone/>
              <a:defRPr sz="2400">
                <a:solidFill>
                  <a:schemeClr val="tx1"/>
                </a:solidFill>
                <a:latin typeface="隶书" panose="02010509060101010101" pitchFamily="49" charset="-122"/>
                <a:ea typeface="隶书" panose="02010509060101010101" pitchFamily="49"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048797"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8" name="标题 1"/>
          <p:cNvSpPr>
            <a:spLocks noGrp="1"/>
          </p:cNvSpPr>
          <p:nvPr>
            <p:ph type="title"/>
          </p:nvPr>
        </p:nvSpPr>
        <p:spPr>
          <a:xfrm>
            <a:off x="522001" y="1795421"/>
            <a:ext cx="8099999" cy="646331"/>
          </a:xfrm>
        </p:spPr>
        <p:txBody>
          <a:bodyPr/>
          <a:lstStyle>
            <a:lvl1pPr algn="ctr">
              <a:defRPr sz="3600">
                <a:solidFill>
                  <a:schemeClr val="bg1"/>
                </a:solidFill>
              </a:defRPr>
            </a:lvl1pPr>
          </a:lstStyle>
          <a:p>
            <a:r>
              <a:rPr lang="zh-CN" altLang="en-US" noProof="1"/>
              <a:t>单击此处编辑母版标题样式</a:t>
            </a:r>
          </a:p>
        </p:txBody>
      </p:sp>
      <p:sp>
        <p:nvSpPr>
          <p:cNvPr id="1048799" name="文本占位符 5"/>
          <p:cNvSpPr>
            <a:spLocks noGrp="1"/>
          </p:cNvSpPr>
          <p:nvPr>
            <p:ph type="body" sz="quarter" idx="10"/>
          </p:nvPr>
        </p:nvSpPr>
        <p:spPr>
          <a:xfrm>
            <a:off x="650082" y="2973817"/>
            <a:ext cx="7918363" cy="369332"/>
          </a:xfrm>
        </p:spPr>
        <p:txBody>
          <a:bodyPr/>
          <a:lstStyle>
            <a:lvl1pPr>
              <a:defRPr sz="1800">
                <a:solidFill>
                  <a:schemeClr val="tx1"/>
                </a:solidFill>
              </a:defRPr>
            </a:lvl1pPr>
          </a:lstStyle>
          <a:p>
            <a:pPr lvl="0"/>
            <a:r>
              <a:rPr lang="zh-CN" altLang="en-US" noProof="1"/>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48793"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4" name="标题 1"/>
          <p:cNvSpPr>
            <a:spLocks noGrp="1"/>
          </p:cNvSpPr>
          <p:nvPr>
            <p:ph type="title"/>
          </p:nvPr>
        </p:nvSpPr>
        <p:spPr>
          <a:xfrm>
            <a:off x="522001" y="1864670"/>
            <a:ext cx="8099999" cy="507831"/>
          </a:xfrm>
        </p:spPr>
        <p:txBody>
          <a:bodyPr/>
          <a:lstStyle>
            <a:lvl1pPr algn="ctr">
              <a:defRPr sz="2700">
                <a:solidFill>
                  <a:schemeClr val="bg1"/>
                </a:solidFill>
              </a:defRPr>
            </a:lvl1pPr>
          </a:lstStyle>
          <a:p>
            <a:r>
              <a:rPr lang="zh-CN" altLang="en-US" noProof="1"/>
              <a:t>单击此处编辑母版标题样式</a:t>
            </a:r>
          </a:p>
        </p:txBody>
      </p:sp>
      <p:sp>
        <p:nvSpPr>
          <p:cNvPr id="1048795" name="文本占位符 5"/>
          <p:cNvSpPr>
            <a:spLocks noGrp="1"/>
          </p:cNvSpPr>
          <p:nvPr>
            <p:ph type="body" sz="quarter" idx="10"/>
          </p:nvPr>
        </p:nvSpPr>
        <p:spPr>
          <a:xfrm>
            <a:off x="650082" y="2973817"/>
            <a:ext cx="3165835" cy="646331"/>
          </a:xfrm>
        </p:spPr>
        <p:txBody>
          <a:bodyPr/>
          <a:lstStyle>
            <a:lvl1pPr>
              <a:defRPr sz="1800">
                <a:solidFill>
                  <a:schemeClr val="tx1"/>
                </a:solidFill>
              </a:defRPr>
            </a:lvl1pPr>
          </a:lstStyle>
          <a:p>
            <a:pPr lvl="0"/>
            <a:r>
              <a:rPr lang="zh-CN" altLang="en-US" noProof="1"/>
              <a:t>单击此处编辑母版文本样式</a:t>
            </a:r>
          </a:p>
        </p:txBody>
      </p:sp>
      <p:sp>
        <p:nvSpPr>
          <p:cNvPr id="1048796" name="内容占位符 4"/>
          <p:cNvSpPr>
            <a:spLocks noGrp="1"/>
          </p:cNvSpPr>
          <p:nvPr>
            <p:ph sz="quarter" idx="11"/>
          </p:nvPr>
        </p:nvSpPr>
        <p:spPr>
          <a:xfrm>
            <a:off x="4626006" y="2973817"/>
            <a:ext cx="3996500" cy="369332"/>
          </a:xfrm>
        </p:spPr>
        <p:txBody>
          <a:bodyPr/>
          <a:lstStyle>
            <a:lvl1pPr>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noProof="1"/>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048787" name="Rectangle 46"/>
          <p:cNvSpPr>
            <a:spLocks noChangeArrowheads="1"/>
          </p:cNvSpPr>
          <p:nvPr/>
        </p:nvSpPr>
        <p:spPr bwMode="auto">
          <a:xfrm>
            <a:off x="3048000" y="2288382"/>
            <a:ext cx="1524000" cy="1088231"/>
          </a:xfrm>
          <a:prstGeom prst="rect">
            <a:avLst/>
          </a:prstGeom>
          <a:solidFill>
            <a:srgbClr val="339933"/>
          </a:solidFill>
          <a:ln>
            <a:noFill/>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8" name="Rectangle 47"/>
          <p:cNvSpPr>
            <a:spLocks noChangeArrowheads="1"/>
          </p:cNvSpPr>
          <p:nvPr/>
        </p:nvSpPr>
        <p:spPr bwMode="gray">
          <a:xfrm>
            <a:off x="4572000" y="3374231"/>
            <a:ext cx="1524000" cy="1085850"/>
          </a:xfrm>
          <a:prstGeom prst="rect">
            <a:avLst/>
          </a:prstGeom>
          <a:solidFill>
            <a:schemeClr val="accent6">
              <a:lumMod val="75000"/>
            </a:schemeClr>
          </a:solidFill>
          <a:ln w="9525">
            <a:noFill/>
            <a:miter lim="800000"/>
          </a:ln>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srgbClr val="F79646">
                  <a:lumMod val="75000"/>
                </a:srgbClr>
              </a:solidFill>
              <a:effectLst/>
              <a:uLnTx/>
              <a:uFillTx/>
              <a:latin typeface="Calibri" panose="020F0502020204030204" pitchFamily="34" charset="0"/>
              <a:ea typeface="宋体" panose="02010600030101010101" pitchFamily="2" charset="-122"/>
              <a:cs typeface="+mn-cs"/>
            </a:endParaRPr>
          </a:p>
        </p:txBody>
      </p:sp>
      <p:pic>
        <p:nvPicPr>
          <p:cNvPr id="2097187" name="Picture 5" descr="C:\Documents and Settings\Administrator\桌面\1.jpg"/>
          <p:cNvPicPr/>
          <p:nvPr/>
        </p:nvPicPr>
        <p:blipFill>
          <a:blip r:embed="rId2"/>
          <a:stretch>
            <a:fillRect/>
          </a:stretch>
        </p:blipFill>
        <p:spPr>
          <a:xfrm>
            <a:off x="1537097" y="2286001"/>
            <a:ext cx="1522809" cy="1088231"/>
          </a:xfrm>
          <a:prstGeom prst="rect">
            <a:avLst/>
          </a:prstGeom>
          <a:noFill/>
          <a:ln w="9525">
            <a:noFill/>
          </a:ln>
        </p:spPr>
      </p:pic>
      <p:pic>
        <p:nvPicPr>
          <p:cNvPr id="2097188" name="Picture 6" descr="C:\Documents and Settings\Administrator\桌面\2.jpg"/>
          <p:cNvPicPr/>
          <p:nvPr/>
        </p:nvPicPr>
        <p:blipFill>
          <a:blip r:embed="rId3"/>
          <a:stretch>
            <a:fillRect/>
          </a:stretch>
        </p:blipFill>
        <p:spPr>
          <a:xfrm>
            <a:off x="4572000" y="2288382"/>
            <a:ext cx="1522810" cy="1088231"/>
          </a:xfrm>
          <a:prstGeom prst="rect">
            <a:avLst/>
          </a:prstGeom>
          <a:noFill/>
          <a:ln w="9525">
            <a:noFill/>
          </a:ln>
        </p:spPr>
      </p:pic>
      <p:pic>
        <p:nvPicPr>
          <p:cNvPr id="2097189" name="Picture 7" descr="C:\Documents and Settings\Administrator\桌面\3.jpg"/>
          <p:cNvPicPr/>
          <p:nvPr/>
        </p:nvPicPr>
        <p:blipFill>
          <a:blip r:embed="rId4"/>
          <a:stretch>
            <a:fillRect/>
          </a:stretch>
        </p:blipFill>
        <p:spPr>
          <a:xfrm>
            <a:off x="6096000" y="3369469"/>
            <a:ext cx="1522810" cy="1088231"/>
          </a:xfrm>
          <a:prstGeom prst="rect">
            <a:avLst/>
          </a:prstGeom>
          <a:noFill/>
          <a:ln w="9525">
            <a:noFill/>
          </a:ln>
        </p:spPr>
      </p:pic>
      <p:pic>
        <p:nvPicPr>
          <p:cNvPr id="2097190" name="Picture 8" descr="C:\Documents and Settings\Administrator\桌面\4.jpg"/>
          <p:cNvPicPr/>
          <p:nvPr/>
        </p:nvPicPr>
        <p:blipFill>
          <a:blip r:embed="rId5"/>
          <a:stretch>
            <a:fillRect/>
          </a:stretch>
        </p:blipFill>
        <p:spPr>
          <a:xfrm>
            <a:off x="3049191" y="3374232"/>
            <a:ext cx="1522809" cy="1088231"/>
          </a:xfrm>
          <a:prstGeom prst="rect">
            <a:avLst/>
          </a:prstGeom>
          <a:noFill/>
          <a:ln w="9525">
            <a:noFill/>
          </a:ln>
        </p:spPr>
      </p:pic>
      <p:sp>
        <p:nvSpPr>
          <p:cNvPr id="1048789" name="标题 1"/>
          <p:cNvSpPr>
            <a:spLocks noGrp="1"/>
          </p:cNvSpPr>
          <p:nvPr>
            <p:ph type="title"/>
          </p:nvPr>
        </p:nvSpPr>
        <p:spPr>
          <a:xfrm>
            <a:off x="683568" y="1426083"/>
            <a:ext cx="8154906" cy="553998"/>
          </a:xfrm>
        </p:spPr>
        <p:txBody>
          <a:bodyPr/>
          <a:lstStyle>
            <a:lvl1pPr algn="ctr">
              <a:defRPr sz="3000">
                <a:solidFill>
                  <a:srgbClr val="630D5F"/>
                </a:solidFill>
              </a:defRPr>
            </a:lvl1pPr>
          </a:lstStyle>
          <a:p>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84" name="日期占位符 1"/>
          <p:cNvSpPr>
            <a:spLocks noGrp="1"/>
          </p:cNvSpPr>
          <p:nvPr>
            <p:ph type="dt" sz="half" idx="2"/>
          </p:nvPr>
        </p:nvSpPr>
        <p:spPr>
          <a:xfrm>
            <a:off x="628650" y="4767263"/>
            <a:ext cx="20574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fld id="{3A6E3F11-7CA2-7C46-9D23-E4B03D42F68A}" type="datetime1">
              <a:rPr kumimoji="0" lang="zh-CN" altLang="en-US" sz="1350" b="0" i="0" u="none" strike="noStrike" kern="1200" cap="none" spc="0" normalizeH="0" baseline="0" noProof="1" smtClean="0">
                <a:ln>
                  <a:noFill/>
                </a:ln>
                <a:solidFill>
                  <a:prstClr val="black"/>
                </a:solidFill>
                <a:effectLst/>
                <a:uLnTx/>
                <a:uFillTx/>
                <a:latin typeface="Calibri" panose="020F0502020204030204" pitchFamily="34" charset="0"/>
                <a:ea typeface="宋体" panose="02010600030101010101" pitchFamily="2" charset="-122"/>
                <a:cs typeface="+mn-cs"/>
              </a:rPr>
              <a:t>2024/11/13</a:t>
            </a:fld>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5" name="页脚占位符 2"/>
          <p:cNvSpPr>
            <a:spLocks noGrp="1"/>
          </p:cNvSpPr>
          <p:nvPr>
            <p:ph type="ftr" sz="quarter" idx="3"/>
          </p:nvPr>
        </p:nvSpPr>
        <p:spPr>
          <a:xfrm>
            <a:off x="3028950" y="4767263"/>
            <a:ext cx="30861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6" name="灯片编号占位符 3"/>
          <p:cNvSpPr>
            <a:spLocks noGrp="1"/>
          </p:cNvSpPr>
          <p:nvPr>
            <p:ph type="sldNum" sz="quarter" idx="4"/>
          </p:nvPr>
        </p:nvSpPr>
        <p:spPr>
          <a:xfrm>
            <a:off x="6457950" y="4767263"/>
            <a:ext cx="2057400" cy="273844"/>
          </a:xfrm>
        </p:spPr>
        <p:txBody>
          <a:bodyPr vert="horz" wrap="square" lIns="91440" tIns="45720" rIns="91440" bIns="45720" numCol="1" anchor="t" anchorCtr="0" compatLnSpc="1"/>
          <a:lstStyle>
            <a:lvl1pPr eaLnBrk="1" hangingPunct="1">
              <a:defRPr smtClean="0"/>
            </a:lvl1pPr>
          </a:lstStyle>
          <a:p>
            <a:pPr marL="0" marR="0" lvl="0" indent="0" algn="l" defTabSz="685800" rtl="0" eaLnBrk="1" fontAlgn="base" latinLnBrk="0" hangingPunct="1">
              <a:lnSpc>
                <a:spcPct val="100000"/>
              </a:lnSpc>
              <a:spcBef>
                <a:spcPct val="0"/>
              </a:spcBef>
              <a:spcAft>
                <a:spcPct val="0"/>
              </a:spcAft>
              <a:buClrTx/>
              <a:buSzTx/>
              <a:buFontTx/>
              <a:buNone/>
            </a:pPr>
            <a:fld id="{DE2D1913-7E4E-494B-BB9D-C7D6A017BB24}" type="slidenum">
              <a:rPr kumimoji="0" lang="zh-CN" altLang="en-US" sz="135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30" name="标题 1"/>
          <p:cNvSpPr>
            <a:spLocks noGrp="1"/>
          </p:cNvSpPr>
          <p:nvPr>
            <p:ph type="title"/>
          </p:nvPr>
        </p:nvSpPr>
        <p:spPr>
          <a:xfrm>
            <a:off x="722317" y="3305176"/>
            <a:ext cx="7772400" cy="1021556"/>
          </a:xfrm>
        </p:spPr>
        <p:txBody>
          <a:bodyPr anchor="t"/>
          <a:lstStyle>
            <a:lvl1pPr algn="l">
              <a:defRPr sz="4000" b="1" cap="all"/>
            </a:lvl1pPr>
          </a:lstStyle>
          <a:p>
            <a:r>
              <a:rPr lang="zh-CN" altLang="en-US"/>
              <a:t>单击此处编辑母版标题样式</a:t>
            </a:r>
          </a:p>
        </p:txBody>
      </p:sp>
      <p:sp>
        <p:nvSpPr>
          <p:cNvPr id="1048731" name="文本占位符 2"/>
          <p:cNvSpPr>
            <a:spLocks noGrp="1"/>
          </p:cNvSpPr>
          <p:nvPr>
            <p:ph type="body" idx="1"/>
          </p:nvPr>
        </p:nvSpPr>
        <p:spPr>
          <a:xfrm>
            <a:off x="722317" y="2180038"/>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048732" name="日期占位符 3"/>
          <p:cNvSpPr>
            <a:spLocks noGrp="1"/>
          </p:cNvSpPr>
          <p:nvPr>
            <p:ph type="dt" sz="half" idx="10"/>
          </p:nvPr>
        </p:nvSpPr>
        <p:spPr/>
        <p:txBody>
          <a:bodyPr/>
          <a:lstStyle/>
          <a:p>
            <a:fld id="{3AE12B8A-0A79-8043-B90B-DA6CB2165651}" type="datetime1">
              <a:rPr lang="zh-CN" altLang="en-US" smtClean="0"/>
              <a:t>2024/11/13</a:t>
            </a:fld>
            <a:endParaRPr lang="zh-CN" altLang="en-US"/>
          </a:p>
        </p:txBody>
      </p:sp>
      <p:sp>
        <p:nvSpPr>
          <p:cNvPr id="1048733" name="页脚占位符 4"/>
          <p:cNvSpPr>
            <a:spLocks noGrp="1"/>
          </p:cNvSpPr>
          <p:nvPr>
            <p:ph type="ftr" sz="quarter" idx="11"/>
          </p:nvPr>
        </p:nvSpPr>
        <p:spPr/>
        <p:txBody>
          <a:bodyPr/>
          <a:lstStyle/>
          <a:p>
            <a:endParaRPr lang="zh-CN" altLang="en-US"/>
          </a:p>
        </p:txBody>
      </p:sp>
      <p:sp>
        <p:nvSpPr>
          <p:cNvPr id="1048734"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35" name="标题 1"/>
          <p:cNvSpPr>
            <a:spLocks noGrp="1"/>
          </p:cNvSpPr>
          <p:nvPr>
            <p:ph type="title"/>
          </p:nvPr>
        </p:nvSpPr>
        <p:spPr/>
        <p:txBody>
          <a:bodyPr/>
          <a:lstStyle/>
          <a:p>
            <a:r>
              <a:rPr lang="zh-CN" altLang="en-US"/>
              <a:t>单击此处编辑母版标题样式</a:t>
            </a:r>
          </a:p>
        </p:txBody>
      </p:sp>
      <p:sp>
        <p:nvSpPr>
          <p:cNvPr id="1048736" name="内容占位符 2"/>
          <p:cNvSpPr>
            <a:spLocks noGrp="1"/>
          </p:cNvSpPr>
          <p:nvPr>
            <p:ph sz="half" idx="1"/>
          </p:nvPr>
        </p:nvSpPr>
        <p:spPr>
          <a:xfrm>
            <a:off x="457204"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7" name="内容占位符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8" name="日期占位符 4"/>
          <p:cNvSpPr>
            <a:spLocks noGrp="1"/>
          </p:cNvSpPr>
          <p:nvPr>
            <p:ph type="dt" sz="half" idx="10"/>
          </p:nvPr>
        </p:nvSpPr>
        <p:spPr/>
        <p:txBody>
          <a:bodyPr/>
          <a:lstStyle/>
          <a:p>
            <a:fld id="{DDD527DF-44AA-4A47-A7FF-46D24A50165C}" type="datetime1">
              <a:rPr lang="zh-CN" altLang="en-US" smtClean="0"/>
              <a:t>2024/11/13</a:t>
            </a:fld>
            <a:endParaRPr lang="zh-CN" altLang="en-US"/>
          </a:p>
        </p:txBody>
      </p:sp>
      <p:sp>
        <p:nvSpPr>
          <p:cNvPr id="1048739" name="页脚占位符 5"/>
          <p:cNvSpPr>
            <a:spLocks noGrp="1"/>
          </p:cNvSpPr>
          <p:nvPr>
            <p:ph type="ftr" sz="quarter" idx="11"/>
          </p:nvPr>
        </p:nvSpPr>
        <p:spPr/>
        <p:txBody>
          <a:bodyPr/>
          <a:lstStyle/>
          <a:p>
            <a:endParaRPr lang="zh-CN" altLang="en-US"/>
          </a:p>
        </p:txBody>
      </p:sp>
      <p:sp>
        <p:nvSpPr>
          <p:cNvPr id="1048740"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41" name="标题 1"/>
          <p:cNvSpPr>
            <a:spLocks noGrp="1"/>
          </p:cNvSpPr>
          <p:nvPr>
            <p:ph type="title"/>
          </p:nvPr>
        </p:nvSpPr>
        <p:spPr/>
        <p:txBody>
          <a:bodyPr/>
          <a:lstStyle/>
          <a:p>
            <a:r>
              <a:rPr lang="zh-CN" altLang="en-US"/>
              <a:t>单击此处编辑母版标题样式</a:t>
            </a:r>
          </a:p>
        </p:txBody>
      </p:sp>
      <p:sp>
        <p:nvSpPr>
          <p:cNvPr id="1048742" name="文本占位符 2"/>
          <p:cNvSpPr>
            <a:spLocks noGrp="1"/>
          </p:cNvSpPr>
          <p:nvPr>
            <p:ph type="body" idx="1"/>
          </p:nvPr>
        </p:nvSpPr>
        <p:spPr>
          <a:xfrm>
            <a:off x="457200" y="1151339"/>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3" name="内容占位符 3"/>
          <p:cNvSpPr>
            <a:spLocks noGrp="1"/>
          </p:cNvSpPr>
          <p:nvPr>
            <p:ph sz="half" idx="2"/>
          </p:nvPr>
        </p:nvSpPr>
        <p:spPr>
          <a:xfrm>
            <a:off x="457200" y="1631160"/>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4" name="文本占位符 4"/>
          <p:cNvSpPr>
            <a:spLocks noGrp="1"/>
          </p:cNvSpPr>
          <p:nvPr>
            <p:ph type="body" sz="quarter" idx="3"/>
          </p:nvPr>
        </p:nvSpPr>
        <p:spPr>
          <a:xfrm>
            <a:off x="4645026" y="1151339"/>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5" name="内容占位符 5"/>
          <p:cNvSpPr>
            <a:spLocks noGrp="1"/>
          </p:cNvSpPr>
          <p:nvPr>
            <p:ph sz="quarter" idx="4"/>
          </p:nvPr>
        </p:nvSpPr>
        <p:spPr>
          <a:xfrm>
            <a:off x="4645026" y="1631160"/>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6" name="日期占位符 6"/>
          <p:cNvSpPr>
            <a:spLocks noGrp="1"/>
          </p:cNvSpPr>
          <p:nvPr>
            <p:ph type="dt" sz="half" idx="10"/>
          </p:nvPr>
        </p:nvSpPr>
        <p:spPr/>
        <p:txBody>
          <a:bodyPr/>
          <a:lstStyle/>
          <a:p>
            <a:fld id="{6836FD5D-87FF-724E-A018-904C8DA36E87}" type="datetime1">
              <a:rPr lang="zh-CN" altLang="en-US" smtClean="0"/>
              <a:t>2024/11/13</a:t>
            </a:fld>
            <a:endParaRPr lang="zh-CN" altLang="en-US"/>
          </a:p>
        </p:txBody>
      </p:sp>
      <p:sp>
        <p:nvSpPr>
          <p:cNvPr id="1048747" name="页脚占位符 7"/>
          <p:cNvSpPr>
            <a:spLocks noGrp="1"/>
          </p:cNvSpPr>
          <p:nvPr>
            <p:ph type="ftr" sz="quarter" idx="11"/>
          </p:nvPr>
        </p:nvSpPr>
        <p:spPr/>
        <p:txBody>
          <a:bodyPr/>
          <a:lstStyle/>
          <a:p>
            <a:endParaRPr lang="zh-CN" altLang="en-US"/>
          </a:p>
        </p:txBody>
      </p:sp>
      <p:sp>
        <p:nvSpPr>
          <p:cNvPr id="1048748" name="灯片编号占位符 8"/>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05" name="标题 1"/>
          <p:cNvSpPr>
            <a:spLocks noGrp="1"/>
          </p:cNvSpPr>
          <p:nvPr>
            <p:ph type="title"/>
          </p:nvPr>
        </p:nvSpPr>
        <p:spPr/>
        <p:txBody>
          <a:bodyPr/>
          <a:lstStyle/>
          <a:p>
            <a:r>
              <a:rPr lang="zh-CN" altLang="en-US"/>
              <a:t>单击此处编辑母版标题样式</a:t>
            </a:r>
          </a:p>
        </p:txBody>
      </p:sp>
      <p:sp>
        <p:nvSpPr>
          <p:cNvPr id="1048706" name="日期占位符 2"/>
          <p:cNvSpPr>
            <a:spLocks noGrp="1"/>
          </p:cNvSpPr>
          <p:nvPr>
            <p:ph type="dt" sz="half" idx="10"/>
          </p:nvPr>
        </p:nvSpPr>
        <p:spPr/>
        <p:txBody>
          <a:bodyPr/>
          <a:lstStyle/>
          <a:p>
            <a:fld id="{FF9122B6-D467-7141-A8DD-2AFCB88D0744}" type="datetime1">
              <a:rPr lang="zh-CN" altLang="en-US" smtClean="0"/>
              <a:t>2024/11/13</a:t>
            </a:fld>
            <a:endParaRPr lang="zh-CN" altLang="en-US"/>
          </a:p>
        </p:txBody>
      </p:sp>
      <p:sp>
        <p:nvSpPr>
          <p:cNvPr id="1048707" name="页脚占位符 3"/>
          <p:cNvSpPr>
            <a:spLocks noGrp="1"/>
          </p:cNvSpPr>
          <p:nvPr>
            <p:ph type="ftr" sz="quarter" idx="11"/>
          </p:nvPr>
        </p:nvSpPr>
        <p:spPr/>
        <p:txBody>
          <a:bodyPr/>
          <a:lstStyle/>
          <a:p>
            <a:endParaRPr lang="zh-CN" altLang="en-US"/>
          </a:p>
        </p:txBody>
      </p:sp>
      <p:sp>
        <p:nvSpPr>
          <p:cNvPr id="1048708" name="灯片编号占位符 4"/>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49" name="日期占位符 1"/>
          <p:cNvSpPr>
            <a:spLocks noGrp="1"/>
          </p:cNvSpPr>
          <p:nvPr>
            <p:ph type="dt" sz="half" idx="10"/>
          </p:nvPr>
        </p:nvSpPr>
        <p:spPr/>
        <p:txBody>
          <a:bodyPr/>
          <a:lstStyle/>
          <a:p>
            <a:fld id="{17213F8F-DDBB-4540-BE30-2278200C1FF4}" type="datetime1">
              <a:rPr lang="zh-CN" altLang="en-US" smtClean="0"/>
              <a:t>2024/11/13</a:t>
            </a:fld>
            <a:endParaRPr lang="zh-CN" altLang="en-US"/>
          </a:p>
        </p:txBody>
      </p:sp>
      <p:sp>
        <p:nvSpPr>
          <p:cNvPr id="1048750" name="页脚占位符 2"/>
          <p:cNvSpPr>
            <a:spLocks noGrp="1"/>
          </p:cNvSpPr>
          <p:nvPr>
            <p:ph type="ftr" sz="quarter" idx="11"/>
          </p:nvPr>
        </p:nvSpPr>
        <p:spPr/>
        <p:txBody>
          <a:bodyPr/>
          <a:lstStyle/>
          <a:p>
            <a:endParaRPr lang="zh-CN" altLang="en-US"/>
          </a:p>
        </p:txBody>
      </p:sp>
      <p:sp>
        <p:nvSpPr>
          <p:cNvPr id="1048751" name="灯片编号占位符 3"/>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52" name="标题 1"/>
          <p:cNvSpPr>
            <a:spLocks noGrp="1"/>
          </p:cNvSpPr>
          <p:nvPr>
            <p:ph type="title"/>
          </p:nvPr>
        </p:nvSpPr>
        <p:spPr>
          <a:xfrm>
            <a:off x="457202" y="204790"/>
            <a:ext cx="3008313" cy="871538"/>
          </a:xfrm>
        </p:spPr>
        <p:txBody>
          <a:bodyPr anchor="b"/>
          <a:lstStyle>
            <a:lvl1pPr algn="l">
              <a:defRPr sz="2000" b="1"/>
            </a:lvl1pPr>
          </a:lstStyle>
          <a:p>
            <a:r>
              <a:rPr lang="zh-CN" altLang="en-US"/>
              <a:t>单击此处编辑母版标题样式</a:t>
            </a:r>
          </a:p>
        </p:txBody>
      </p:sp>
      <p:sp>
        <p:nvSpPr>
          <p:cNvPr id="104875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54" name="文本占位符 3"/>
          <p:cNvSpPr>
            <a:spLocks noGrp="1"/>
          </p:cNvSpPr>
          <p:nvPr>
            <p:ph type="body" sz="half" idx="2"/>
          </p:nvPr>
        </p:nvSpPr>
        <p:spPr>
          <a:xfrm>
            <a:off x="457202" y="1076330"/>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55" name="日期占位符 4"/>
          <p:cNvSpPr>
            <a:spLocks noGrp="1"/>
          </p:cNvSpPr>
          <p:nvPr>
            <p:ph type="dt" sz="half" idx="10"/>
          </p:nvPr>
        </p:nvSpPr>
        <p:spPr/>
        <p:txBody>
          <a:bodyPr/>
          <a:lstStyle/>
          <a:p>
            <a:fld id="{F2DC1402-2884-9841-8197-B48C1D99F3B2}" type="datetime1">
              <a:rPr lang="zh-CN" altLang="en-US" smtClean="0"/>
              <a:t>2024/11/13</a:t>
            </a:fld>
            <a:endParaRPr lang="zh-CN" altLang="en-US"/>
          </a:p>
        </p:txBody>
      </p:sp>
      <p:sp>
        <p:nvSpPr>
          <p:cNvPr id="1048756" name="页脚占位符 5"/>
          <p:cNvSpPr>
            <a:spLocks noGrp="1"/>
          </p:cNvSpPr>
          <p:nvPr>
            <p:ph type="ftr" sz="quarter" idx="11"/>
          </p:nvPr>
        </p:nvSpPr>
        <p:spPr/>
        <p:txBody>
          <a:bodyPr/>
          <a:lstStyle/>
          <a:p>
            <a:endParaRPr lang="zh-CN" altLang="en-US"/>
          </a:p>
        </p:txBody>
      </p:sp>
      <p:sp>
        <p:nvSpPr>
          <p:cNvPr id="1048757"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19"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1048720" name="图片占位符 2"/>
          <p:cNvSpPr>
            <a:spLocks noGrp="1"/>
          </p:cNvSpPr>
          <p:nvPr>
            <p:ph type="pic" idx="1"/>
          </p:nvPr>
        </p:nvSpPr>
        <p:spPr>
          <a:xfrm>
            <a:off x="1792288" y="45958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21" name="文本占位符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22" name="日期占位符 4"/>
          <p:cNvSpPr>
            <a:spLocks noGrp="1"/>
          </p:cNvSpPr>
          <p:nvPr>
            <p:ph type="dt" sz="half" idx="10"/>
          </p:nvPr>
        </p:nvSpPr>
        <p:spPr/>
        <p:txBody>
          <a:bodyPr/>
          <a:lstStyle/>
          <a:p>
            <a:fld id="{795CD2D3-6E35-8F47-9F4E-F4E7FAAA04F0}" type="datetime1">
              <a:rPr lang="zh-CN" altLang="en-US" smtClean="0"/>
              <a:t>2024/11/13</a:t>
            </a:fld>
            <a:endParaRPr lang="zh-CN" altLang="en-US"/>
          </a:p>
        </p:txBody>
      </p:sp>
      <p:sp>
        <p:nvSpPr>
          <p:cNvPr id="1048723" name="页脚占位符 5"/>
          <p:cNvSpPr>
            <a:spLocks noGrp="1"/>
          </p:cNvSpPr>
          <p:nvPr>
            <p:ph type="ftr" sz="quarter" idx="11"/>
          </p:nvPr>
        </p:nvSpPr>
        <p:spPr/>
        <p:txBody>
          <a:bodyPr/>
          <a:lstStyle/>
          <a:p>
            <a:endParaRPr lang="zh-CN" altLang="en-US"/>
          </a:p>
        </p:txBody>
      </p:sp>
      <p:sp>
        <p:nvSpPr>
          <p:cNvPr id="1048724"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6"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27"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28" name="日期占位符 3"/>
          <p:cNvSpPr>
            <a:spLocks noGrp="1"/>
          </p:cNvSpPr>
          <p:nvPr>
            <p:ph type="dt" sz="half" idx="2"/>
          </p:nvPr>
        </p:nvSpPr>
        <p:spPr>
          <a:xfrm>
            <a:off x="457200" y="4767263"/>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fld id="{23DBFDC3-E906-A94A-8665-3FF24AC55B08}" type="datetime1">
              <a:rPr lang="zh-CN" altLang="en-US" smtClean="0"/>
              <a:t>2024/11/13</a:t>
            </a:fld>
            <a:endParaRPr lang="zh-CN" altLang="en-US"/>
          </a:p>
        </p:txBody>
      </p:sp>
      <p:sp>
        <p:nvSpPr>
          <p:cNvPr id="1048629" name="页脚占位符 4"/>
          <p:cNvSpPr>
            <a:spLocks noGrp="1"/>
          </p:cNvSpPr>
          <p:nvPr>
            <p:ph type="ftr" sz="quarter" idx="3"/>
          </p:nvPr>
        </p:nvSpPr>
        <p:spPr>
          <a:xfrm>
            <a:off x="3124204" y="4767263"/>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endParaRPr lang="zh-CN" altLang="en-US"/>
          </a:p>
        </p:txBody>
      </p:sp>
      <p:sp>
        <p:nvSpPr>
          <p:cNvPr id="1048630" name="灯片编号占位符 5"/>
          <p:cNvSpPr>
            <a:spLocks noGrp="1"/>
          </p:cNvSpPr>
          <p:nvPr>
            <p:ph type="sldNum" sz="quarter" idx="4"/>
          </p:nvPr>
        </p:nvSpPr>
        <p:spPr>
          <a:xfrm>
            <a:off x="6553200" y="4767263"/>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fld id="{09FCBBE2-63E4-4E90-8897-D61F1A357E4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04"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05"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06" name="日期占位符 3"/>
          <p:cNvSpPr>
            <a:spLocks noGrp="1"/>
          </p:cNvSpPr>
          <p:nvPr>
            <p:ph type="dt" sz="half" idx="2"/>
          </p:nvPr>
        </p:nvSpPr>
        <p:spPr>
          <a:xfrm>
            <a:off x="457200" y="4767264"/>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pPr defTabSz="914400"/>
            <a:fld id="{3C6AE5CD-E0DB-BC4D-AEAA-335A36D705B2}" type="datetime1">
              <a:rPr lang="zh-CN" altLang="en-US" smtClean="0">
                <a:solidFill>
                  <a:prstClr val="black">
                    <a:tint val="75000"/>
                  </a:prstClr>
                </a:solidFill>
              </a:rPr>
              <a:t>2024/11/13</a:t>
            </a:fld>
            <a:endParaRPr lang="zh-CN" altLang="en-US">
              <a:solidFill>
                <a:prstClr val="black">
                  <a:tint val="75000"/>
                </a:prstClr>
              </a:solidFill>
            </a:endParaRPr>
          </a:p>
        </p:txBody>
      </p:sp>
      <p:sp>
        <p:nvSpPr>
          <p:cNvPr id="1048607" name="页脚占位符 4"/>
          <p:cNvSpPr>
            <a:spLocks noGrp="1"/>
          </p:cNvSpPr>
          <p:nvPr>
            <p:ph type="ftr" sz="quarter" idx="3"/>
          </p:nvPr>
        </p:nvSpPr>
        <p:spPr>
          <a:xfrm>
            <a:off x="3124204" y="4767264"/>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1048608" name="灯片编号占位符 5"/>
          <p:cNvSpPr>
            <a:spLocks noGrp="1"/>
          </p:cNvSpPr>
          <p:nvPr>
            <p:ph type="sldNum" sz="quarter" idx="4"/>
          </p:nvPr>
        </p:nvSpPr>
        <p:spPr>
          <a:xfrm>
            <a:off x="6553200" y="4767264"/>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pPr defTabSz="914400"/>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9"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776" name="标题占位符 1"/>
          <p:cNvSpPr>
            <a:spLocks noGrp="1"/>
          </p:cNvSpPr>
          <p:nvPr>
            <p:ph type="title"/>
          </p:nvPr>
        </p:nvSpPr>
        <p:spPr>
          <a:xfrm>
            <a:off x="2556273" y="403772"/>
            <a:ext cx="6130528" cy="461665"/>
          </a:xfrm>
          <a:prstGeom prst="rect">
            <a:avLst/>
          </a:prstGeom>
          <a:noFill/>
          <a:ln w="9525">
            <a:noFill/>
          </a:ln>
        </p:spPr>
        <p:txBody>
          <a:bodyPr anchor="ctr">
            <a:spAutoFit/>
          </a:bodyPr>
          <a:lstStyle/>
          <a:p>
            <a:pPr lvl="0"/>
            <a:r>
              <a:rPr lang="zh-CN" altLang="en-US" dirty="0"/>
              <a:t>单击此处编辑母版标题样式</a:t>
            </a:r>
          </a:p>
        </p:txBody>
      </p:sp>
      <p:sp>
        <p:nvSpPr>
          <p:cNvPr id="1048777" name="文本占位符 2"/>
          <p:cNvSpPr>
            <a:spLocks noGrp="1"/>
          </p:cNvSpPr>
          <p:nvPr>
            <p:ph type="body"/>
          </p:nvPr>
        </p:nvSpPr>
        <p:spPr>
          <a:xfrm>
            <a:off x="457200" y="1200150"/>
            <a:ext cx="8229600" cy="1191095"/>
          </a:xfrm>
          <a:prstGeom prst="rect">
            <a:avLst/>
          </a:prstGeom>
          <a:noFill/>
          <a:ln w="9525">
            <a:noFill/>
          </a:ln>
        </p:spPr>
        <p:txBody>
          <a:bodyPr>
            <a:spAutoFit/>
          </a:bodyPr>
          <a:lstStyle/>
          <a:p>
            <a:pPr lvl="0"/>
            <a:r>
              <a:rPr lang="en-US" altLang="en-US" dirty="0"/>
              <a:t>单击此处编辑母版文本样式</a:t>
            </a:r>
          </a:p>
          <a:p>
            <a:pPr lvl="1"/>
            <a:r>
              <a:rPr lang="en-US" altLang="en-US" dirty="0"/>
              <a:t>第二级</a:t>
            </a:r>
            <a:endParaRPr lang="en-US" altLang="zh-CN" dirty="0"/>
          </a:p>
          <a:p>
            <a:pPr lvl="2"/>
            <a:r>
              <a:rPr lang="en-US" altLang="zh-CN" dirty="0"/>
              <a:t> </a:t>
            </a:r>
            <a:r>
              <a:rPr lang="en-US" altLang="en-US" dirty="0"/>
              <a:t>第三级</a:t>
            </a:r>
          </a:p>
        </p:txBody>
      </p:sp>
      <p:pic>
        <p:nvPicPr>
          <p:cNvPr id="2097186" name="Picture 11"/>
          <p:cNvPicPr/>
          <p:nvPr/>
        </p:nvPicPr>
        <p:blipFill>
          <a:blip r:embed="rId14"/>
          <a:stretch>
            <a:fillRect/>
          </a:stretch>
        </p:blipFill>
        <p:spPr>
          <a:xfrm>
            <a:off x="6238875" y="2343150"/>
            <a:ext cx="2600325" cy="26003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r" rtl="0" eaLnBrk="0" fontAlgn="base" hangingPunct="0">
        <a:spcBef>
          <a:spcPct val="0"/>
        </a:spcBef>
        <a:spcAft>
          <a:spcPct val="0"/>
        </a:spcAft>
        <a:defRPr sz="2400" b="1" kern="1200">
          <a:solidFill>
            <a:srgbClr val="630D5F"/>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100" b="1" kern="1200">
          <a:solidFill>
            <a:srgbClr val="630D5F"/>
          </a:solidFill>
          <a:latin typeface="微软雅黑" panose="020B0503020204020204" pitchFamily="34" charset="-122"/>
          <a:ea typeface="微软雅黑" panose="020B0503020204020204" pitchFamily="34" charset="-122"/>
          <a:cs typeface="+mn-cs"/>
        </a:defRPr>
      </a:lvl1pPr>
      <a:lvl2pPr marL="603885" indent="-260985" algn="l" rtl="0" eaLnBrk="0" fontAlgn="base" hangingPunct="0">
        <a:spcBef>
          <a:spcPct val="20000"/>
        </a:spcBef>
        <a:spcAft>
          <a:spcPct val="0"/>
        </a:spcAft>
        <a:buFont typeface="Wingdings" panose="05000000000000000000" pitchFamily="2" charset="2"/>
        <a:buChar char="Ø"/>
        <a:defRPr sz="2100" b="1"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rtl="0" eaLnBrk="0" fontAlgn="base" hangingPunct="0">
        <a:spcBef>
          <a:spcPct val="20000"/>
        </a:spcBef>
        <a:spcAft>
          <a:spcPct val="0"/>
        </a:spcAft>
        <a:buFont typeface="Wingdings" panose="05000000000000000000" pitchFamily="2" charset="2"/>
        <a:buChar char="ü"/>
        <a:defRPr sz="2100" b="1" kern="1200">
          <a:solidFill>
            <a:srgbClr val="E46C0A"/>
          </a:solidFill>
          <a:latin typeface="微软雅黑" panose="020B0503020204020204" pitchFamily="34" charset="-122"/>
          <a:ea typeface="微软雅黑" panose="020B0503020204020204" pitchFamily="34" charset="-122"/>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52.xml"/><Relationship Id="rId1" Type="http://schemas.openxmlformats.org/officeDocument/2006/relationships/slideLayout" Target="../slideLayouts/slideLayout15.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image" Target="../media/image110.png"/><Relationship Id="rId5" Type="http://schemas.openxmlformats.org/officeDocument/2006/relationships/image" Target="../media/image121.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4.xml"/><Relationship Id="rId1" Type="http://schemas.openxmlformats.org/officeDocument/2006/relationships/slideLayout" Target="../slideLayouts/slideLayout15.xml"/><Relationship Id="rId5" Type="http://schemas.openxmlformats.org/officeDocument/2006/relationships/image" Target="../media/image124.png"/><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8.xml"/><Relationship Id="rId1" Type="http://schemas.openxmlformats.org/officeDocument/2006/relationships/slideLayout" Target="../slideLayouts/slideLayout15.xml"/><Relationship Id="rId5" Type="http://schemas.openxmlformats.org/officeDocument/2006/relationships/image" Target="../media/image130.png"/><Relationship Id="rId4" Type="http://schemas.openxmlformats.org/officeDocument/2006/relationships/image" Target="../media/image129.png"/></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jpeg"/></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136.png"/></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138.png"/></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slideLayout" Target="../slideLayouts/slideLayout17.xml"/><Relationship Id="rId1" Type="http://schemas.openxmlformats.org/officeDocument/2006/relationships/tags" Target="../tags/tag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B2B4312-8799-E3FD-3B66-D2A3424C86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48636" name="矩形 2"/>
          <p:cNvSpPr/>
          <p:nvPr/>
        </p:nvSpPr>
        <p:spPr>
          <a:xfrm>
            <a:off x="2705" y="769023"/>
            <a:ext cx="9144000" cy="1538522"/>
          </a:xfrm>
          <a:prstGeom prst="rect">
            <a:avLst/>
          </a:prstGeom>
          <a:solidFill>
            <a:srgbClr val="6E0F6D"/>
          </a:solid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lIns="74990" tIns="37495" rIns="74990" bIns="37495" rtlCol="0" anchor="ctr"/>
          <a:lstStyle/>
          <a:p>
            <a:pPr algn="ctr" defTabSz="914400"/>
            <a:endParaRPr lang="zh-CN" altLang="en-US">
              <a:solidFill>
                <a:srgbClr val="6E0F6D"/>
              </a:solidFill>
              <a:latin typeface="Calibri" panose="020F0502020204030204"/>
              <a:ea typeface="宋体" panose="02010600030101010101" pitchFamily="2" charset="-122"/>
            </a:endParaRPr>
          </a:p>
        </p:txBody>
      </p:sp>
      <p:sp>
        <p:nvSpPr>
          <p:cNvPr id="1048637" name="Rectangle 3"/>
          <p:cNvSpPr>
            <a:spLocks noGrp="1" noChangeArrowheads="1"/>
          </p:cNvSpPr>
          <p:nvPr>
            <p:ph type="subTitle" idx="1"/>
          </p:nvPr>
        </p:nvSpPr>
        <p:spPr>
          <a:xfrm>
            <a:off x="2195736" y="3280283"/>
            <a:ext cx="4879340" cy="1856262"/>
          </a:xfrm>
        </p:spPr>
        <p:txBody>
          <a:bodyPr>
            <a:normAutofit/>
          </a:bodyPr>
          <a:lstStyle/>
          <a:p>
            <a:pPr>
              <a:lnSpc>
                <a:spcPct val="100000"/>
              </a:lnSpc>
              <a:spcBef>
                <a:spcPts val="1176"/>
              </a:spcBef>
              <a:spcAft>
                <a:spcPts val="1200"/>
              </a:spcAft>
            </a:pPr>
            <a:r>
              <a:rPr lang="zh-CN" altLang="en-US"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南 京 大 学</a:t>
            </a:r>
            <a:endParaRPr lang="en-US" altLang="zh-CN"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spcAft>
                <a:spcPts val="1200"/>
              </a:spcAft>
            </a:pPr>
            <a:r>
              <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张 凯</a:t>
            </a:r>
            <a:endPar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48638" name="矩形 1"/>
          <p:cNvSpPr/>
          <p:nvPr/>
        </p:nvSpPr>
        <p:spPr>
          <a:xfrm>
            <a:off x="611560" y="1275606"/>
            <a:ext cx="7776864" cy="639979"/>
          </a:xfrm>
          <a:prstGeom prst="rect">
            <a:avLst/>
          </a:prstGeom>
        </p:spPr>
        <p:txBody>
          <a:bodyPr wrap="square" lIns="74990" tIns="37495" rIns="74990" bIns="37495">
            <a:spAutoFit/>
          </a:bodyPr>
          <a:lstStyle/>
          <a:p>
            <a:pPr algn="ctr" defTabSz="571500">
              <a:lnSpc>
                <a:spcPts val="4375"/>
              </a:lnSpc>
            </a:pPr>
            <a:r>
              <a:rPr lang="zh-CN" altLang="en-US"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rPr>
              <a:t>数 学 建 模</a:t>
            </a:r>
            <a:endParaRPr lang="en-US" altLang="zh-CN"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25D1DC8-7D77-FFA4-0486-67CEDD216B22}"/>
              </a:ext>
            </a:extLst>
          </p:cNvPr>
          <p:cNvSpPr>
            <a:spLocks noGrp="1"/>
          </p:cNvSpPr>
          <p:nvPr>
            <p:ph type="sldNum" sz="quarter" idx="12"/>
          </p:nvPr>
        </p:nvSpPr>
        <p:spPr/>
        <p:txBody>
          <a:bodyPr/>
          <a:lstStyle/>
          <a:p>
            <a:fld id="{09FCBBE2-63E4-4E90-8897-D61F1A357E4C}" type="slidenum">
              <a:rPr lang="zh-CN" altLang="en-US" smtClean="0"/>
              <a:pPr/>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8310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SiLU</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Sigmoid Linear Unit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Swish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5B9FC744-A675-E844-B82E-53A17D91D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46" y="987574"/>
            <a:ext cx="4614870" cy="2444704"/>
          </a:xfrm>
          <a:prstGeom prst="rect">
            <a:avLst/>
          </a:prstGeom>
        </p:spPr>
      </p:pic>
      <p:pic>
        <p:nvPicPr>
          <p:cNvPr id="7" name="图片 6">
            <a:extLst>
              <a:ext uri="{FF2B5EF4-FFF2-40B4-BE49-F238E27FC236}">
                <a16:creationId xmlns:a16="http://schemas.microsoft.com/office/drawing/2014/main" id="{4874A1BF-B87F-F249-8981-5A7822F47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9399" y="838615"/>
            <a:ext cx="3983755" cy="3122172"/>
          </a:xfrm>
          <a:prstGeom prst="rect">
            <a:avLst/>
          </a:prstGeom>
        </p:spPr>
      </p:pic>
      <p:sp>
        <p:nvSpPr>
          <p:cNvPr id="13" name="文本框 12">
            <a:extLst>
              <a:ext uri="{FF2B5EF4-FFF2-40B4-BE49-F238E27FC236}">
                <a16:creationId xmlns:a16="http://schemas.microsoft.com/office/drawing/2014/main" id="{F288DA0D-81E1-3C4B-B263-702F35772938}"/>
              </a:ext>
            </a:extLst>
          </p:cNvPr>
          <p:cNvSpPr txBox="1"/>
          <p:nvPr/>
        </p:nvSpPr>
        <p:spPr>
          <a:xfrm>
            <a:off x="708324" y="3641799"/>
            <a:ext cx="361991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极小值在(-1.2</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 -0.2</a:t>
            </a:r>
            <a:r>
              <a:rPr lang="en-US" altLang="zh-CN" dirty="0">
                <a:latin typeface="Times New Roman" panose="02020603050405020304" pitchFamily="18" charset="0"/>
                <a:cs typeface="Times New Roman" panose="02020603050405020304" pitchFamily="18" charset="0"/>
              </a:rPr>
              <a:t>8</a:t>
            </a:r>
            <a:r>
              <a:rPr lang="zh-CN" altLang="en-US" dirty="0">
                <a:latin typeface="Times New Roman" panose="02020603050405020304" pitchFamily="18" charset="0"/>
                <a:cs typeface="Times New Roman" panose="02020603050405020304" pitchFamily="18" charset="0"/>
              </a:rPr>
              <a:t>)点附近</a:t>
            </a:r>
          </a:p>
        </p:txBody>
      </p:sp>
      <p:pic>
        <p:nvPicPr>
          <p:cNvPr id="14" name="图片 13">
            <a:extLst>
              <a:ext uri="{FF2B5EF4-FFF2-40B4-BE49-F238E27FC236}">
                <a16:creationId xmlns:a16="http://schemas.microsoft.com/office/drawing/2014/main" id="{C316DDA8-7D00-F242-9EF6-E6F80DDB62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4283685"/>
            <a:ext cx="7200800" cy="674009"/>
          </a:xfrm>
          <a:prstGeom prst="rect">
            <a:avLst/>
          </a:prstGeom>
        </p:spPr>
      </p:pic>
    </p:spTree>
    <p:extLst>
      <p:ext uri="{BB962C8B-B14F-4D97-AF65-F5344CB8AC3E}">
        <p14:creationId xmlns:p14="http://schemas.microsoft.com/office/powerpoint/2010/main" val="421351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GELU</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Gaussian Error Linear Unit</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26" name="Picture 2">
            <a:extLst>
              <a:ext uri="{FF2B5EF4-FFF2-40B4-BE49-F238E27FC236}">
                <a16:creationId xmlns:a16="http://schemas.microsoft.com/office/drawing/2014/main" id="{1FBCEB0D-21BE-964A-AA0A-9C9D56DA8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793" y="831570"/>
            <a:ext cx="2592288" cy="194421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2452C2EF-F9D8-3F40-9502-406F70000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9436" y="2569462"/>
            <a:ext cx="2476500" cy="533400"/>
          </a:xfrm>
          <a:prstGeom prst="rect">
            <a:avLst/>
          </a:prstGeom>
        </p:spPr>
      </p:pic>
      <p:sp>
        <p:nvSpPr>
          <p:cNvPr id="11" name="文本框 10">
            <a:extLst>
              <a:ext uri="{FF2B5EF4-FFF2-40B4-BE49-F238E27FC236}">
                <a16:creationId xmlns:a16="http://schemas.microsoft.com/office/drawing/2014/main" id="{3C2625CE-8B70-464D-8201-20722B6B7743}"/>
              </a:ext>
            </a:extLst>
          </p:cNvPr>
          <p:cNvSpPr txBox="1"/>
          <p:nvPr/>
        </p:nvSpPr>
        <p:spPr>
          <a:xfrm>
            <a:off x="395536" y="952229"/>
            <a:ext cx="5040560" cy="1477328"/>
          </a:xfrm>
          <a:prstGeom prst="rect">
            <a:avLst/>
          </a:prstGeom>
          <a:solidFill>
            <a:schemeClr val="accent2">
              <a:lumMod val="20000"/>
              <a:lumOff val="80000"/>
            </a:schemeClr>
          </a:solidFill>
        </p:spPr>
        <p:txBody>
          <a:bodyPr wrap="square">
            <a:spAutoFit/>
          </a:bodyPr>
          <a:lstStyle/>
          <a:p>
            <a:r>
              <a:rPr lang="en" altLang="zh-CN" dirty="0">
                <a:latin typeface="Times New Roman" panose="02020603050405020304" pitchFamily="18" charset="0"/>
                <a:cs typeface="Times New Roman" panose="02020603050405020304" pitchFamily="18" charset="0"/>
              </a:rPr>
              <a:t>GELU</a:t>
            </a:r>
            <a:r>
              <a:rPr lang="zh-CN" altLang="en"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Gaussian Error Linear Unit</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是一种激活函数，全称为“高斯误差线性单元”。</a:t>
            </a:r>
            <a:r>
              <a:rPr lang="en" altLang="zh-CN" dirty="0">
                <a:latin typeface="Times New Roman" panose="02020603050405020304" pitchFamily="18" charset="0"/>
                <a:cs typeface="Times New Roman" panose="02020603050405020304" pitchFamily="18" charset="0"/>
              </a:rPr>
              <a:t>GELU</a:t>
            </a:r>
            <a:r>
              <a:rPr lang="zh-CN" altLang="en-US" dirty="0">
                <a:latin typeface="Times New Roman" panose="02020603050405020304" pitchFamily="18" charset="0"/>
                <a:cs typeface="Times New Roman" panose="02020603050405020304" pitchFamily="18" charset="0"/>
              </a:rPr>
              <a:t>激活函数</a:t>
            </a:r>
            <a:r>
              <a:rPr lang="zh-CN" altLang="en-US" dirty="0">
                <a:solidFill>
                  <a:srgbClr val="C00000"/>
                </a:solidFill>
                <a:latin typeface="Times New Roman" panose="02020603050405020304" pitchFamily="18" charset="0"/>
                <a:cs typeface="Times New Roman" panose="02020603050405020304" pitchFamily="18" charset="0"/>
              </a:rPr>
              <a:t>将输入按概率进行缩放</a:t>
            </a:r>
            <a:r>
              <a:rPr lang="zh-CN" altLang="en-US" dirty="0">
                <a:latin typeface="Times New Roman" panose="02020603050405020304" pitchFamily="18" charset="0"/>
                <a:cs typeface="Times New Roman" panose="02020603050405020304" pitchFamily="18" charset="0"/>
              </a:rPr>
              <a:t>，它结合了</a:t>
            </a:r>
            <a:r>
              <a:rPr lang="en" altLang="zh-CN" dirty="0" err="1">
                <a:latin typeface="Times New Roman" panose="02020603050405020304" pitchFamily="18" charset="0"/>
                <a:cs typeface="Times New Roman" panose="02020603050405020304" pitchFamily="18" charset="0"/>
              </a:rPr>
              <a:t>ReLU</a:t>
            </a:r>
            <a:r>
              <a:rPr lang="zh-CN" altLang="en-US" dirty="0">
                <a:latin typeface="Times New Roman" panose="02020603050405020304" pitchFamily="18" charset="0"/>
                <a:cs typeface="Times New Roman" panose="02020603050405020304" pitchFamily="18" charset="0"/>
              </a:rPr>
              <a:t>和</a:t>
            </a:r>
            <a:r>
              <a:rPr lang="en" altLang="zh-CN" dirty="0">
                <a:latin typeface="Times New Roman" panose="02020603050405020304" pitchFamily="18" charset="0"/>
                <a:cs typeface="Times New Roman" panose="02020603050405020304" pitchFamily="18" charset="0"/>
              </a:rPr>
              <a:t>Sigmoid</a:t>
            </a:r>
            <a:r>
              <a:rPr lang="zh-CN" altLang="en-US" dirty="0">
                <a:latin typeface="Times New Roman" panose="02020603050405020304" pitchFamily="18" charset="0"/>
                <a:cs typeface="Times New Roman" panose="02020603050405020304" pitchFamily="18" charset="0"/>
              </a:rPr>
              <a:t>激活函数的特性，能够更加平滑地调整输入值。</a:t>
            </a:r>
          </a:p>
        </p:txBody>
      </p:sp>
      <p:pic>
        <p:nvPicPr>
          <p:cNvPr id="9" name="图片 8">
            <a:extLst>
              <a:ext uri="{FF2B5EF4-FFF2-40B4-BE49-F238E27FC236}">
                <a16:creationId xmlns:a16="http://schemas.microsoft.com/office/drawing/2014/main" id="{39DF17E3-0CBC-834E-9D7E-05C7468149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3102862"/>
            <a:ext cx="5760640" cy="1555851"/>
          </a:xfrm>
          <a:prstGeom prst="rect">
            <a:avLst/>
          </a:prstGeom>
        </p:spPr>
      </p:pic>
      <p:pic>
        <p:nvPicPr>
          <p:cNvPr id="1028" name="Picture 4">
            <a:extLst>
              <a:ext uri="{FF2B5EF4-FFF2-40B4-BE49-F238E27FC236}">
                <a16:creationId xmlns:a16="http://schemas.microsoft.com/office/drawing/2014/main" id="{663249D0-5B90-D04A-A771-CB71F88BD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1135" y="2836162"/>
            <a:ext cx="2913112" cy="1864392"/>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BABC0B02-396E-DE44-9E7B-9F206AEA59BF}"/>
              </a:ext>
            </a:extLst>
          </p:cNvPr>
          <p:cNvSpPr txBox="1"/>
          <p:nvPr/>
        </p:nvSpPr>
        <p:spPr>
          <a:xfrm>
            <a:off x="6168293" y="4658713"/>
            <a:ext cx="2833836" cy="369332"/>
          </a:xfrm>
          <a:prstGeom prst="rect">
            <a:avLst/>
          </a:prstGeom>
          <a:noFill/>
        </p:spPr>
        <p:txBody>
          <a:bodyPr wrap="square">
            <a:spAutoFit/>
          </a:bodyPr>
          <a:lstStyle/>
          <a:p>
            <a:r>
              <a:rPr lang="zh-CN" altLang="en-US" dirty="0"/>
              <a:t>正态分布的累积分布函数</a:t>
            </a:r>
          </a:p>
        </p:txBody>
      </p:sp>
    </p:spTree>
    <p:extLst>
      <p:ext uri="{BB962C8B-B14F-4D97-AF65-F5344CB8AC3E}">
        <p14:creationId xmlns:p14="http://schemas.microsoft.com/office/powerpoint/2010/main" val="166773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GELU</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Gaussian Error Linear Unit</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452C2EF-F9D8-3F40-9502-406F70000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566" y="2515026"/>
            <a:ext cx="2476500" cy="533400"/>
          </a:xfrm>
          <a:prstGeom prst="rect">
            <a:avLst/>
          </a:prstGeom>
        </p:spPr>
      </p:pic>
      <p:sp>
        <p:nvSpPr>
          <p:cNvPr id="11" name="文本框 10">
            <a:extLst>
              <a:ext uri="{FF2B5EF4-FFF2-40B4-BE49-F238E27FC236}">
                <a16:creationId xmlns:a16="http://schemas.microsoft.com/office/drawing/2014/main" id="{3C2625CE-8B70-464D-8201-20722B6B7743}"/>
              </a:ext>
            </a:extLst>
          </p:cNvPr>
          <p:cNvSpPr txBox="1"/>
          <p:nvPr/>
        </p:nvSpPr>
        <p:spPr>
          <a:xfrm>
            <a:off x="395536" y="952229"/>
            <a:ext cx="5040560" cy="1477328"/>
          </a:xfrm>
          <a:prstGeom prst="rect">
            <a:avLst/>
          </a:prstGeom>
          <a:solidFill>
            <a:schemeClr val="accent2">
              <a:lumMod val="20000"/>
              <a:lumOff val="80000"/>
            </a:schemeClr>
          </a:solidFill>
        </p:spPr>
        <p:txBody>
          <a:bodyPr wrap="square">
            <a:spAutoFit/>
          </a:bodyPr>
          <a:lstStyle/>
          <a:p>
            <a:r>
              <a:rPr lang="en" altLang="zh-CN" dirty="0">
                <a:latin typeface="Times New Roman" panose="02020603050405020304" pitchFamily="18" charset="0"/>
                <a:cs typeface="Times New Roman" panose="02020603050405020304" pitchFamily="18" charset="0"/>
              </a:rPr>
              <a:t>GELU</a:t>
            </a:r>
            <a:r>
              <a:rPr lang="zh-CN" altLang="en"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Gaussian Error Linear Unit</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是一种激活函数，全称为“高斯误差线性单元”。</a:t>
            </a:r>
            <a:r>
              <a:rPr lang="en" altLang="zh-CN" dirty="0">
                <a:latin typeface="Times New Roman" panose="02020603050405020304" pitchFamily="18" charset="0"/>
                <a:cs typeface="Times New Roman" panose="02020603050405020304" pitchFamily="18" charset="0"/>
              </a:rPr>
              <a:t>GELU</a:t>
            </a:r>
            <a:r>
              <a:rPr lang="zh-CN" altLang="en-US" dirty="0">
                <a:latin typeface="Times New Roman" panose="02020603050405020304" pitchFamily="18" charset="0"/>
                <a:cs typeface="Times New Roman" panose="02020603050405020304" pitchFamily="18" charset="0"/>
              </a:rPr>
              <a:t>激活函数</a:t>
            </a:r>
            <a:r>
              <a:rPr lang="zh-CN" altLang="en-US" dirty="0">
                <a:solidFill>
                  <a:srgbClr val="C00000"/>
                </a:solidFill>
                <a:latin typeface="Times New Roman" panose="02020603050405020304" pitchFamily="18" charset="0"/>
                <a:cs typeface="Times New Roman" panose="02020603050405020304" pitchFamily="18" charset="0"/>
              </a:rPr>
              <a:t>将输入按概率进行缩放</a:t>
            </a:r>
            <a:r>
              <a:rPr lang="zh-CN" altLang="en-US" dirty="0">
                <a:latin typeface="Times New Roman" panose="02020603050405020304" pitchFamily="18" charset="0"/>
                <a:cs typeface="Times New Roman" panose="02020603050405020304" pitchFamily="18" charset="0"/>
              </a:rPr>
              <a:t>，它结合了</a:t>
            </a:r>
            <a:r>
              <a:rPr lang="en" altLang="zh-CN" dirty="0" err="1">
                <a:latin typeface="Times New Roman" panose="02020603050405020304" pitchFamily="18" charset="0"/>
                <a:cs typeface="Times New Roman" panose="02020603050405020304" pitchFamily="18" charset="0"/>
              </a:rPr>
              <a:t>ReLU</a:t>
            </a:r>
            <a:r>
              <a:rPr lang="zh-CN" altLang="en-US" dirty="0">
                <a:latin typeface="Times New Roman" panose="02020603050405020304" pitchFamily="18" charset="0"/>
                <a:cs typeface="Times New Roman" panose="02020603050405020304" pitchFamily="18" charset="0"/>
              </a:rPr>
              <a:t>和</a:t>
            </a:r>
            <a:r>
              <a:rPr lang="en" altLang="zh-CN" dirty="0">
                <a:latin typeface="Times New Roman" panose="02020603050405020304" pitchFamily="18" charset="0"/>
                <a:cs typeface="Times New Roman" panose="02020603050405020304" pitchFamily="18" charset="0"/>
              </a:rPr>
              <a:t>Sigmoid</a:t>
            </a:r>
            <a:r>
              <a:rPr lang="zh-CN" altLang="en-US" dirty="0">
                <a:latin typeface="Times New Roman" panose="02020603050405020304" pitchFamily="18" charset="0"/>
                <a:cs typeface="Times New Roman" panose="02020603050405020304" pitchFamily="18" charset="0"/>
              </a:rPr>
              <a:t>激活函数的特性，能够更加平滑地调整输入值。</a:t>
            </a:r>
          </a:p>
        </p:txBody>
      </p:sp>
      <p:pic>
        <p:nvPicPr>
          <p:cNvPr id="3074" name="Picture 2">
            <a:extLst>
              <a:ext uri="{FF2B5EF4-FFF2-40B4-BE49-F238E27FC236}">
                <a16:creationId xmlns:a16="http://schemas.microsoft.com/office/drawing/2014/main" id="{88CFD267-B832-EA4B-9FA2-44F001B51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568" y="934015"/>
            <a:ext cx="2423790" cy="193903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49EEB8BE-552B-4042-AEF5-BBC9E0C91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3667296"/>
            <a:ext cx="2895600" cy="787400"/>
          </a:xfrm>
          <a:prstGeom prst="rect">
            <a:avLst/>
          </a:prstGeom>
        </p:spPr>
      </p:pic>
      <p:pic>
        <p:nvPicPr>
          <p:cNvPr id="7" name="图片 6">
            <a:extLst>
              <a:ext uri="{FF2B5EF4-FFF2-40B4-BE49-F238E27FC236}">
                <a16:creationId xmlns:a16="http://schemas.microsoft.com/office/drawing/2014/main" id="{1D5317A3-59DA-E143-9A8C-B2C93960C5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896" y="3082435"/>
            <a:ext cx="5020444" cy="1957122"/>
          </a:xfrm>
          <a:prstGeom prst="rect">
            <a:avLst/>
          </a:prstGeom>
        </p:spPr>
      </p:pic>
    </p:spTree>
    <p:extLst>
      <p:ext uri="{BB962C8B-B14F-4D97-AF65-F5344CB8AC3E}">
        <p14:creationId xmlns:p14="http://schemas.microsoft.com/office/powerpoint/2010/main" val="541553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GELU</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Gaussian Error Linear Unit</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452C2EF-F9D8-3F40-9502-406F70000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566" y="2515026"/>
            <a:ext cx="2476500" cy="533400"/>
          </a:xfrm>
          <a:prstGeom prst="rect">
            <a:avLst/>
          </a:prstGeom>
        </p:spPr>
      </p:pic>
      <p:sp>
        <p:nvSpPr>
          <p:cNvPr id="11" name="文本框 10">
            <a:extLst>
              <a:ext uri="{FF2B5EF4-FFF2-40B4-BE49-F238E27FC236}">
                <a16:creationId xmlns:a16="http://schemas.microsoft.com/office/drawing/2014/main" id="{3C2625CE-8B70-464D-8201-20722B6B7743}"/>
              </a:ext>
            </a:extLst>
          </p:cNvPr>
          <p:cNvSpPr txBox="1"/>
          <p:nvPr/>
        </p:nvSpPr>
        <p:spPr>
          <a:xfrm>
            <a:off x="395536" y="952229"/>
            <a:ext cx="5040560" cy="1477328"/>
          </a:xfrm>
          <a:prstGeom prst="rect">
            <a:avLst/>
          </a:prstGeom>
          <a:solidFill>
            <a:schemeClr val="accent2">
              <a:lumMod val="20000"/>
              <a:lumOff val="80000"/>
            </a:schemeClr>
          </a:solidFill>
        </p:spPr>
        <p:txBody>
          <a:bodyPr wrap="square">
            <a:spAutoFit/>
          </a:bodyPr>
          <a:lstStyle/>
          <a:p>
            <a:r>
              <a:rPr lang="en" altLang="zh-CN" dirty="0">
                <a:latin typeface="Times New Roman" panose="02020603050405020304" pitchFamily="18" charset="0"/>
                <a:cs typeface="Times New Roman" panose="02020603050405020304" pitchFamily="18" charset="0"/>
              </a:rPr>
              <a:t>GELU</a:t>
            </a:r>
            <a:r>
              <a:rPr lang="zh-CN" altLang="en"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Gaussian Error Linear Unit</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是一种激活函数，全称为“高斯误差线性单元”。</a:t>
            </a:r>
            <a:r>
              <a:rPr lang="en" altLang="zh-CN" dirty="0">
                <a:latin typeface="Times New Roman" panose="02020603050405020304" pitchFamily="18" charset="0"/>
                <a:cs typeface="Times New Roman" panose="02020603050405020304" pitchFamily="18" charset="0"/>
              </a:rPr>
              <a:t>GELU</a:t>
            </a:r>
            <a:r>
              <a:rPr lang="zh-CN" altLang="en-US" dirty="0">
                <a:latin typeface="Times New Roman" panose="02020603050405020304" pitchFamily="18" charset="0"/>
                <a:cs typeface="Times New Roman" panose="02020603050405020304" pitchFamily="18" charset="0"/>
              </a:rPr>
              <a:t>激活函数</a:t>
            </a:r>
            <a:r>
              <a:rPr lang="zh-CN" altLang="en-US" dirty="0">
                <a:solidFill>
                  <a:srgbClr val="C00000"/>
                </a:solidFill>
                <a:latin typeface="Times New Roman" panose="02020603050405020304" pitchFamily="18" charset="0"/>
                <a:cs typeface="Times New Roman" panose="02020603050405020304" pitchFamily="18" charset="0"/>
              </a:rPr>
              <a:t>将输入按概率进行缩放</a:t>
            </a:r>
            <a:r>
              <a:rPr lang="zh-CN" altLang="en-US" dirty="0">
                <a:latin typeface="Times New Roman" panose="02020603050405020304" pitchFamily="18" charset="0"/>
                <a:cs typeface="Times New Roman" panose="02020603050405020304" pitchFamily="18" charset="0"/>
              </a:rPr>
              <a:t>，它结合了</a:t>
            </a:r>
            <a:r>
              <a:rPr lang="en" altLang="zh-CN" dirty="0" err="1">
                <a:latin typeface="Times New Roman" panose="02020603050405020304" pitchFamily="18" charset="0"/>
                <a:cs typeface="Times New Roman" panose="02020603050405020304" pitchFamily="18" charset="0"/>
              </a:rPr>
              <a:t>ReLU</a:t>
            </a:r>
            <a:r>
              <a:rPr lang="zh-CN" altLang="en-US" dirty="0">
                <a:latin typeface="Times New Roman" panose="02020603050405020304" pitchFamily="18" charset="0"/>
                <a:cs typeface="Times New Roman" panose="02020603050405020304" pitchFamily="18" charset="0"/>
              </a:rPr>
              <a:t>和</a:t>
            </a:r>
            <a:r>
              <a:rPr lang="en" altLang="zh-CN" dirty="0">
                <a:latin typeface="Times New Roman" panose="02020603050405020304" pitchFamily="18" charset="0"/>
                <a:cs typeface="Times New Roman" panose="02020603050405020304" pitchFamily="18" charset="0"/>
              </a:rPr>
              <a:t>Sigmoid</a:t>
            </a:r>
            <a:r>
              <a:rPr lang="zh-CN" altLang="en-US" dirty="0">
                <a:latin typeface="Times New Roman" panose="02020603050405020304" pitchFamily="18" charset="0"/>
                <a:cs typeface="Times New Roman" panose="02020603050405020304" pitchFamily="18" charset="0"/>
              </a:rPr>
              <a:t>激活函数的特性，能够更加平滑地调整输入值。</a:t>
            </a:r>
          </a:p>
        </p:txBody>
      </p:sp>
      <p:pic>
        <p:nvPicPr>
          <p:cNvPr id="6" name="图片 5">
            <a:extLst>
              <a:ext uri="{FF2B5EF4-FFF2-40B4-BE49-F238E27FC236}">
                <a16:creationId xmlns:a16="http://schemas.microsoft.com/office/drawing/2014/main" id="{86F748FA-644A-4A40-9C99-2F90469BE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09" y="4335793"/>
            <a:ext cx="6868895" cy="656018"/>
          </a:xfrm>
          <a:prstGeom prst="rect">
            <a:avLst/>
          </a:prstGeom>
        </p:spPr>
      </p:pic>
      <p:sp>
        <p:nvSpPr>
          <p:cNvPr id="12" name="文本框 11">
            <a:extLst>
              <a:ext uri="{FF2B5EF4-FFF2-40B4-BE49-F238E27FC236}">
                <a16:creationId xmlns:a16="http://schemas.microsoft.com/office/drawing/2014/main" id="{92DA4FFE-CBCD-A54A-ADB0-1921E29BA4F3}"/>
              </a:ext>
            </a:extLst>
          </p:cNvPr>
          <p:cNvSpPr txBox="1"/>
          <p:nvPr/>
        </p:nvSpPr>
        <p:spPr>
          <a:xfrm>
            <a:off x="395536" y="3293361"/>
            <a:ext cx="4572000"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GELU </a:t>
            </a:r>
            <a:r>
              <a:rPr lang="zh-CN" altLang="en-US" dirty="0">
                <a:latin typeface="Times New Roman" panose="02020603050405020304" pitchFamily="18" charset="0"/>
                <a:cs typeface="Times New Roman" panose="02020603050405020304" pitchFamily="18" charset="0"/>
              </a:rPr>
              <a:t>的近似形式是：</a:t>
            </a:r>
          </a:p>
        </p:txBody>
      </p:sp>
      <p:pic>
        <p:nvPicPr>
          <p:cNvPr id="10" name="图片 9">
            <a:extLst>
              <a:ext uri="{FF2B5EF4-FFF2-40B4-BE49-F238E27FC236}">
                <a16:creationId xmlns:a16="http://schemas.microsoft.com/office/drawing/2014/main" id="{758FD93C-9969-DB41-96B5-FBDE7C7C1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3789693"/>
            <a:ext cx="3060700" cy="546100"/>
          </a:xfrm>
          <a:prstGeom prst="rect">
            <a:avLst/>
          </a:prstGeom>
        </p:spPr>
      </p:pic>
      <p:pic>
        <p:nvPicPr>
          <p:cNvPr id="14" name="图片 13">
            <a:extLst>
              <a:ext uri="{FF2B5EF4-FFF2-40B4-BE49-F238E27FC236}">
                <a16:creationId xmlns:a16="http://schemas.microsoft.com/office/drawing/2014/main" id="{57FB14A0-CEF4-5141-AC66-96D41E9382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166" y="3744460"/>
            <a:ext cx="1752600" cy="673100"/>
          </a:xfrm>
          <a:prstGeom prst="rect">
            <a:avLst/>
          </a:prstGeom>
        </p:spPr>
      </p:pic>
      <p:pic>
        <p:nvPicPr>
          <p:cNvPr id="5122" name="Picture 2" descr="GELU(Gaussian Error Linear Unit) のグラフ">
            <a:extLst>
              <a:ext uri="{FF2B5EF4-FFF2-40B4-BE49-F238E27FC236}">
                <a16:creationId xmlns:a16="http://schemas.microsoft.com/office/drawing/2014/main" id="{AD2B88FD-9225-D943-8795-4D2B8919F8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6096" y="952229"/>
            <a:ext cx="3642587" cy="24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71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逻辑回归模型：需要解决的两大问题</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5FD39211-3F97-834A-A75C-D55EB8251632}"/>
              </a:ext>
            </a:extLst>
          </p:cNvPr>
          <p:cNvSpPr txBox="1"/>
          <p:nvPr/>
        </p:nvSpPr>
        <p:spPr>
          <a:xfrm>
            <a:off x="251520" y="915566"/>
            <a:ext cx="8640960" cy="923330"/>
          </a:xfrm>
          <a:prstGeom prst="rect">
            <a:avLst/>
          </a:prstGeom>
          <a:solidFill>
            <a:schemeClr val="accent2">
              <a:lumMod val="20000"/>
              <a:lumOff val="80000"/>
            </a:schemeClr>
          </a:solidFill>
        </p:spPr>
        <p:txBody>
          <a:bodyPr wrap="square">
            <a:spAutoFit/>
          </a:bodyPr>
          <a:lstStyle/>
          <a:p>
            <a:r>
              <a:rPr lang="zh-CN" altLang="en-US" dirty="0">
                <a:latin typeface="Times New Roman" panose="02020603050405020304" pitchFamily="18" charset="0"/>
                <a:cs typeface="Times New Roman" panose="02020603050405020304" pitchFamily="18" charset="0"/>
              </a:rPr>
              <a:t>逻辑回归模型的表达形式虽然简单，但是在实际中，模型的 </a:t>
            </a:r>
            <a:r>
              <a:rPr lang="el-GR" altLang="zh-CN" dirty="0">
                <a:latin typeface="Times New Roman" panose="02020603050405020304" pitchFamily="18" charset="0"/>
                <a:cs typeface="Times New Roman" panose="02020603050405020304" pitchFamily="18" charset="0"/>
              </a:rPr>
              <a:t>θ </a:t>
            </a:r>
            <a:r>
              <a:rPr lang="zh-CN" altLang="en-US" dirty="0">
                <a:latin typeface="Times New Roman" panose="02020603050405020304" pitchFamily="18" charset="0"/>
                <a:cs typeface="Times New Roman" panose="02020603050405020304" pitchFamily="18" charset="0"/>
              </a:rPr>
              <a:t>参数值事先是不知道的，需要我们利用样本数据来拟合得到。理想情况下，我们希望模型预测得到的分类与样本的实际分类高度一致（预测准确率高），为此需要解决两个方面的问题。</a:t>
            </a:r>
          </a:p>
        </p:txBody>
      </p:sp>
      <p:pic>
        <p:nvPicPr>
          <p:cNvPr id="7" name="图片 6">
            <a:extLst>
              <a:ext uri="{FF2B5EF4-FFF2-40B4-BE49-F238E27FC236}">
                <a16:creationId xmlns:a16="http://schemas.microsoft.com/office/drawing/2014/main" id="{8CDC62A2-0BFE-5149-B889-B12FA5F5B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80" y="2328603"/>
            <a:ext cx="2159000" cy="1816100"/>
          </a:xfrm>
          <a:prstGeom prst="rect">
            <a:avLst/>
          </a:prstGeom>
        </p:spPr>
      </p:pic>
      <p:sp>
        <p:nvSpPr>
          <p:cNvPr id="9" name="文本框 8">
            <a:extLst>
              <a:ext uri="{FF2B5EF4-FFF2-40B4-BE49-F238E27FC236}">
                <a16:creationId xmlns:a16="http://schemas.microsoft.com/office/drawing/2014/main" id="{D536FF87-F20A-9240-8B74-CADC6783000A}"/>
              </a:ext>
            </a:extLst>
          </p:cNvPr>
          <p:cNvSpPr txBox="1"/>
          <p:nvPr/>
        </p:nvSpPr>
        <p:spPr>
          <a:xfrm>
            <a:off x="1281078" y="1923678"/>
            <a:ext cx="1107996" cy="369332"/>
          </a:xfrm>
          <a:prstGeom prst="rect">
            <a:avLst/>
          </a:prstGeom>
          <a:noFill/>
        </p:spPr>
        <p:txBody>
          <a:bodyPr wrap="none" rtlCol="0">
            <a:spAutoFit/>
          </a:bodyPr>
          <a:lstStyle/>
          <a:p>
            <a:r>
              <a:rPr kumimoji="1" lang="zh-CN" altLang="en-US" dirty="0"/>
              <a:t>训练样本</a:t>
            </a:r>
          </a:p>
        </p:txBody>
      </p:sp>
      <p:pic>
        <p:nvPicPr>
          <p:cNvPr id="20" name="图片 19">
            <a:extLst>
              <a:ext uri="{FF2B5EF4-FFF2-40B4-BE49-F238E27FC236}">
                <a16:creationId xmlns:a16="http://schemas.microsoft.com/office/drawing/2014/main" id="{639D84DD-3F3A-7D4A-B1E6-76B7447A1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051" y="2823903"/>
            <a:ext cx="2501900" cy="825500"/>
          </a:xfrm>
          <a:prstGeom prst="rect">
            <a:avLst/>
          </a:prstGeom>
        </p:spPr>
      </p:pic>
      <p:pic>
        <p:nvPicPr>
          <p:cNvPr id="28" name="图片 27">
            <a:extLst>
              <a:ext uri="{FF2B5EF4-FFF2-40B4-BE49-F238E27FC236}">
                <a16:creationId xmlns:a16="http://schemas.microsoft.com/office/drawing/2014/main" id="{3EAC6E33-3DC0-5C48-8EEC-16FED3F19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594" y="2822946"/>
            <a:ext cx="1993900" cy="952500"/>
          </a:xfrm>
          <a:prstGeom prst="rect">
            <a:avLst/>
          </a:prstGeom>
        </p:spPr>
      </p:pic>
      <p:sp>
        <p:nvSpPr>
          <p:cNvPr id="30" name="文本框 29">
            <a:extLst>
              <a:ext uri="{FF2B5EF4-FFF2-40B4-BE49-F238E27FC236}">
                <a16:creationId xmlns:a16="http://schemas.microsoft.com/office/drawing/2014/main" id="{4FC8A913-F244-3840-AFA6-4FAA056FD33E}"/>
              </a:ext>
            </a:extLst>
          </p:cNvPr>
          <p:cNvSpPr txBox="1"/>
          <p:nvPr/>
        </p:nvSpPr>
        <p:spPr>
          <a:xfrm>
            <a:off x="4018002" y="1923678"/>
            <a:ext cx="1890261"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输入</a:t>
            </a:r>
            <a:r>
              <a:rPr kumimoji="1" lang="en-US" altLang="zh-CN" dirty="0">
                <a:latin typeface="Times New Roman" panose="02020603050405020304" pitchFamily="18" charset="0"/>
                <a:cs typeface="Times New Roman" panose="02020603050405020304" pitchFamily="18" charset="0"/>
              </a:rPr>
              <a:t>Sigmoid</a:t>
            </a:r>
            <a:r>
              <a:rPr kumimoji="1" lang="zh-CN" altLang="en-US" dirty="0">
                <a:latin typeface="Times New Roman" panose="02020603050405020304" pitchFamily="18" charset="0"/>
                <a:cs typeface="Times New Roman" panose="02020603050405020304" pitchFamily="18" charset="0"/>
              </a:rPr>
              <a:t>函数</a:t>
            </a:r>
          </a:p>
        </p:txBody>
      </p:sp>
      <p:sp>
        <p:nvSpPr>
          <p:cNvPr id="31" name="文本框 30">
            <a:extLst>
              <a:ext uri="{FF2B5EF4-FFF2-40B4-BE49-F238E27FC236}">
                <a16:creationId xmlns:a16="http://schemas.microsoft.com/office/drawing/2014/main" id="{FD791F57-EAC5-8E42-A323-7337D03AD3C9}"/>
              </a:ext>
            </a:extLst>
          </p:cNvPr>
          <p:cNvSpPr txBox="1"/>
          <p:nvPr/>
        </p:nvSpPr>
        <p:spPr>
          <a:xfrm>
            <a:off x="6651205" y="1923678"/>
            <a:ext cx="1750800"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得到</a:t>
            </a:r>
            <a:r>
              <a:rPr kumimoji="1" lang="en-US" altLang="zh-CN" dirty="0">
                <a:latin typeface="Times New Roman" panose="02020603050405020304" pitchFamily="18" charset="0"/>
                <a:cs typeface="Times New Roman" panose="02020603050405020304" pitchFamily="18" charset="0"/>
              </a:rPr>
              <a:t>Y=1</a:t>
            </a:r>
            <a:r>
              <a:rPr kumimoji="1" lang="zh-CN" altLang="en-US" dirty="0">
                <a:latin typeface="Times New Roman" panose="02020603050405020304" pitchFamily="18" charset="0"/>
                <a:cs typeface="Times New Roman" panose="02020603050405020304" pitchFamily="18" charset="0"/>
              </a:rPr>
              <a:t>的概率</a:t>
            </a:r>
          </a:p>
        </p:txBody>
      </p:sp>
      <p:sp>
        <p:nvSpPr>
          <p:cNvPr id="33" name="文本框 32">
            <a:extLst>
              <a:ext uri="{FF2B5EF4-FFF2-40B4-BE49-F238E27FC236}">
                <a16:creationId xmlns:a16="http://schemas.microsoft.com/office/drawing/2014/main" id="{140F4D0B-C2AA-B940-9D3B-D14B3267BA2A}"/>
              </a:ext>
            </a:extLst>
          </p:cNvPr>
          <p:cNvSpPr txBox="1"/>
          <p:nvPr/>
        </p:nvSpPr>
        <p:spPr>
          <a:xfrm>
            <a:off x="342988" y="4246939"/>
            <a:ext cx="8791920" cy="646331"/>
          </a:xfrm>
          <a:prstGeom prst="rect">
            <a:avLst/>
          </a:prstGeom>
          <a:noFill/>
        </p:spPr>
        <p:txBody>
          <a:bodyPr wrap="square">
            <a:spAutoFit/>
          </a:bodyPr>
          <a:lstStyle/>
          <a:p>
            <a:pPr marL="285750" indent="-285750">
              <a:buFont typeface="Arial" panose="020B0604020202020204" pitchFamily="34" charset="0"/>
              <a:buChar char="•"/>
            </a:pPr>
            <a:r>
              <a:rPr lang="zh-CN" altLang="en-US" b="0" i="0" dirty="0">
                <a:effectLst/>
                <a:latin typeface="Times New Roman" panose="02020603050405020304" pitchFamily="18" charset="0"/>
                <a:cs typeface="Times New Roman" panose="02020603050405020304" pitchFamily="18" charset="0"/>
              </a:rPr>
              <a:t>需要有一种方法来衡量模型预测结果与实际值的</a:t>
            </a:r>
            <a:r>
              <a:rPr lang="zh-CN" altLang="en-US" b="0" i="0" dirty="0">
                <a:solidFill>
                  <a:srgbClr val="C00000"/>
                </a:solidFill>
                <a:effectLst/>
                <a:latin typeface="Times New Roman" panose="02020603050405020304" pitchFamily="18" charset="0"/>
                <a:cs typeface="Times New Roman" panose="02020603050405020304" pitchFamily="18" charset="0"/>
              </a:rPr>
              <a:t>误差</a:t>
            </a:r>
            <a:r>
              <a:rPr lang="zh-CN" altLang="en-US" b="0" i="0" dirty="0">
                <a:effectLst/>
                <a:latin typeface="Times New Roman" panose="02020603050405020304" pitchFamily="18" charset="0"/>
                <a:cs typeface="Times New Roman" panose="02020603050405020304" pitchFamily="18" charset="0"/>
              </a:rPr>
              <a:t>大小。</a:t>
            </a:r>
            <a:endParaRPr lang="en-US" altLang="zh-CN"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b="0" i="0" dirty="0">
                <a:effectLst/>
                <a:latin typeface="Times New Roman" panose="02020603050405020304" pitchFamily="18" charset="0"/>
                <a:cs typeface="Times New Roman" panose="02020603050405020304" pitchFamily="18" charset="0"/>
              </a:rPr>
              <a:t>需要有一种方法能够找到使得这种误差最小化的模型，即找到</a:t>
            </a:r>
            <a:r>
              <a:rPr lang="zh-CN" altLang="en-US" b="0" i="0" dirty="0">
                <a:solidFill>
                  <a:srgbClr val="C00000"/>
                </a:solidFill>
                <a:effectLst/>
                <a:latin typeface="Times New Roman" panose="02020603050405020304" pitchFamily="18" charset="0"/>
                <a:cs typeface="Times New Roman" panose="02020603050405020304" pitchFamily="18" charset="0"/>
              </a:rPr>
              <a:t>最佳的 </a:t>
            </a:r>
            <a:r>
              <a:rPr lang="el-GR" altLang="zh-CN" b="0" i="0" dirty="0">
                <a:solidFill>
                  <a:srgbClr val="C00000"/>
                </a:solidFill>
                <a:effectLst/>
                <a:latin typeface="Times New Roman" panose="02020603050405020304" pitchFamily="18" charset="0"/>
                <a:cs typeface="Times New Roman" panose="02020603050405020304" pitchFamily="18" charset="0"/>
              </a:rPr>
              <a:t>θ </a:t>
            </a:r>
            <a:r>
              <a:rPr lang="zh-CN" altLang="en-US" b="0" i="0" dirty="0">
                <a:solidFill>
                  <a:srgbClr val="C00000"/>
                </a:solidFill>
                <a:effectLst/>
                <a:latin typeface="Times New Roman" panose="02020603050405020304" pitchFamily="18" charset="0"/>
                <a:cs typeface="Times New Roman" panose="02020603050405020304" pitchFamily="18" charset="0"/>
              </a:rPr>
              <a:t>参数值</a:t>
            </a:r>
            <a:r>
              <a:rPr lang="zh-CN" altLang="en-US" b="0" i="0" dirty="0">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04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P spid="31"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损失函数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D64EE34-611C-D646-B1D2-8FC469C402B8}"/>
              </a:ext>
            </a:extLst>
          </p:cNvPr>
          <p:cNvSpPr txBox="1"/>
          <p:nvPr/>
        </p:nvSpPr>
        <p:spPr>
          <a:xfrm>
            <a:off x="287524" y="915566"/>
            <a:ext cx="8568952" cy="923330"/>
          </a:xfrm>
          <a:prstGeom prst="rect">
            <a:avLst/>
          </a:prstGeom>
          <a:solidFill>
            <a:schemeClr val="accent2">
              <a:lumMod val="20000"/>
              <a:lumOff val="80000"/>
            </a:schemeClr>
          </a:solidFill>
        </p:spPr>
        <p:txBody>
          <a:bodyPr wrap="square">
            <a:spAutoFit/>
          </a:bodyPr>
          <a:lstStyle/>
          <a:p>
            <a:r>
              <a:rPr lang="zh-CN" altLang="en-US" b="1" dirty="0">
                <a:latin typeface="Times New Roman" panose="02020603050405020304" pitchFamily="18" charset="0"/>
                <a:cs typeface="Times New Roman" panose="02020603050405020304" pitchFamily="18" charset="0"/>
              </a:rPr>
              <a:t>误差衡量</a:t>
            </a:r>
            <a:r>
              <a:rPr lang="zh-CN" altLang="en-US" dirty="0">
                <a:latin typeface="Times New Roman" panose="02020603050405020304" pitchFamily="18" charset="0"/>
                <a:cs typeface="Times New Roman" panose="02020603050405020304" pitchFamily="18" charset="0"/>
              </a:rPr>
              <a:t>：我们需要有一种方法来衡量模型预测结果与实际值的误差大小。在逻辑回归中，通常使用</a:t>
            </a:r>
            <a:r>
              <a:rPr lang="zh-CN" altLang="en-US" b="1" dirty="0">
                <a:solidFill>
                  <a:srgbClr val="C00000"/>
                </a:solidFill>
                <a:latin typeface="Times New Roman" panose="02020603050405020304" pitchFamily="18" charset="0"/>
                <a:cs typeface="Times New Roman" panose="02020603050405020304" pitchFamily="18" charset="0"/>
              </a:rPr>
              <a:t>对数似然函数</a:t>
            </a:r>
            <a:r>
              <a:rPr lang="zh-CN" altLang="en-US" dirty="0">
                <a:latin typeface="Times New Roman" panose="02020603050405020304" pitchFamily="18" charset="0"/>
                <a:cs typeface="Times New Roman" panose="02020603050405020304" pitchFamily="18" charset="0"/>
              </a:rPr>
              <a:t>或</a:t>
            </a:r>
            <a:r>
              <a:rPr lang="zh-CN" altLang="en-US" b="1" dirty="0">
                <a:solidFill>
                  <a:srgbClr val="C00000"/>
                </a:solidFill>
                <a:latin typeface="Times New Roman" panose="02020603050405020304" pitchFamily="18" charset="0"/>
                <a:cs typeface="Times New Roman" panose="02020603050405020304" pitchFamily="18" charset="0"/>
              </a:rPr>
              <a:t>交叉熵损失</a:t>
            </a:r>
            <a:r>
              <a:rPr lang="zh-CN" altLang="en-US" dirty="0">
                <a:latin typeface="Times New Roman" panose="02020603050405020304" pitchFamily="18" charset="0"/>
                <a:cs typeface="Times New Roman" panose="02020603050405020304" pitchFamily="18" charset="0"/>
              </a:rPr>
              <a:t>来衡量误差。其基本思想是，模型的预测概率值 </a:t>
            </a:r>
            <a:r>
              <a:rPr lang="en" altLang="zh-CN" dirty="0">
                <a:latin typeface="Times New Roman" panose="02020603050405020304" pitchFamily="18" charset="0"/>
                <a:cs typeface="Times New Roman" panose="02020603050405020304" pitchFamily="18" charset="0"/>
              </a:rPr>
              <a:t>h</a:t>
            </a:r>
            <a:r>
              <a:rPr lang="el-GR" altLang="zh-CN" baseline="-25000" dirty="0">
                <a:latin typeface="Times New Roman" panose="02020603050405020304" pitchFamily="18" charset="0"/>
                <a:cs typeface="Times New Roman" panose="02020603050405020304" pitchFamily="18" charset="0"/>
              </a:rPr>
              <a:t>θ</a:t>
            </a:r>
            <a:r>
              <a:rPr lang="el-GR" altLang="zh-CN"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x) </a:t>
            </a:r>
            <a:r>
              <a:rPr lang="zh-CN" altLang="en-US" dirty="0">
                <a:latin typeface="Times New Roman" panose="02020603050405020304" pitchFamily="18" charset="0"/>
                <a:cs typeface="Times New Roman" panose="02020603050405020304" pitchFamily="18" charset="0"/>
              </a:rPr>
              <a:t>越接近实际标签 </a:t>
            </a:r>
            <a:r>
              <a:rPr lang="en" altLang="zh-CN" i="1" dirty="0">
                <a:latin typeface="Times New Roman" panose="02020603050405020304" pitchFamily="18" charset="0"/>
                <a:cs typeface="Times New Roman" panose="02020603050405020304" pitchFamily="18" charset="0"/>
              </a:rPr>
              <a:t>y</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误差就越小。具体的损失函数为：</a:t>
            </a:r>
          </a:p>
        </p:txBody>
      </p:sp>
      <p:pic>
        <p:nvPicPr>
          <p:cNvPr id="6" name="图片 5">
            <a:extLst>
              <a:ext uri="{FF2B5EF4-FFF2-40B4-BE49-F238E27FC236}">
                <a16:creationId xmlns:a16="http://schemas.microsoft.com/office/drawing/2014/main" id="{E2E16033-FD28-E04F-A99C-EEDCA5DC79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943660"/>
            <a:ext cx="6705600" cy="774203"/>
          </a:xfrm>
          <a:prstGeom prst="rect">
            <a:avLst/>
          </a:prstGeom>
        </p:spPr>
      </p:pic>
      <p:pic>
        <p:nvPicPr>
          <p:cNvPr id="10" name="图片 9">
            <a:extLst>
              <a:ext uri="{FF2B5EF4-FFF2-40B4-BE49-F238E27FC236}">
                <a16:creationId xmlns:a16="http://schemas.microsoft.com/office/drawing/2014/main" id="{D9F0CD14-5A70-464C-B935-DF36C05C1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5144" y="1932788"/>
            <a:ext cx="2334418" cy="674846"/>
          </a:xfrm>
          <a:prstGeom prst="rect">
            <a:avLst/>
          </a:prstGeom>
        </p:spPr>
      </p:pic>
      <p:sp>
        <p:nvSpPr>
          <p:cNvPr id="12" name="文本框 11">
            <a:extLst>
              <a:ext uri="{FF2B5EF4-FFF2-40B4-BE49-F238E27FC236}">
                <a16:creationId xmlns:a16="http://schemas.microsoft.com/office/drawing/2014/main" id="{3A593853-7440-244F-958B-DDCFA2274365}"/>
              </a:ext>
            </a:extLst>
          </p:cNvPr>
          <p:cNvSpPr txBox="1"/>
          <p:nvPr/>
        </p:nvSpPr>
        <p:spPr>
          <a:xfrm>
            <a:off x="287524" y="4528331"/>
            <a:ext cx="846094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这个损失函数的值越小，表示模型的预测结果与实际分类的差距越小，因此我们需要找到能够最小化这个损失的模型参数 </a:t>
            </a:r>
            <a:r>
              <a:rPr lang="el-GR" altLang="zh-CN" dirty="0">
                <a:latin typeface="Times New Roman" panose="02020603050405020304" pitchFamily="18" charset="0"/>
                <a:cs typeface="Times New Roman" panose="02020603050405020304" pitchFamily="18" charset="0"/>
              </a:rPr>
              <a:t>θ</a:t>
            </a:r>
            <a:r>
              <a:rPr lang="zh-CN" altLang="en-US" dirty="0">
                <a:latin typeface="Times New Roman" panose="02020603050405020304" pitchFamily="18" charset="0"/>
                <a:cs typeface="Times New Roman" panose="02020603050405020304" pitchFamily="18" charset="0"/>
              </a:rPr>
              <a:t>。</a:t>
            </a:r>
          </a:p>
        </p:txBody>
      </p:sp>
      <p:sp>
        <p:nvSpPr>
          <p:cNvPr id="15" name="文本框 14">
            <a:extLst>
              <a:ext uri="{FF2B5EF4-FFF2-40B4-BE49-F238E27FC236}">
                <a16:creationId xmlns:a16="http://schemas.microsoft.com/office/drawing/2014/main" id="{FD6D5115-9459-2847-8ED7-3DEEA915EBC7}"/>
              </a:ext>
            </a:extLst>
          </p:cNvPr>
          <p:cNvSpPr txBox="1"/>
          <p:nvPr/>
        </p:nvSpPr>
        <p:spPr>
          <a:xfrm>
            <a:off x="395536" y="2781516"/>
            <a:ext cx="3839919"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实际标签</a:t>
            </a:r>
            <a:r>
              <a:rPr lang="zh-CN" altLang="en-US" i="1" dirty="0">
                <a:latin typeface="Times New Roman" panose="02020603050405020304" pitchFamily="18" charset="0"/>
                <a:cs typeface="Times New Roman" panose="02020603050405020304" pitchFamily="18" charset="0"/>
              </a:rPr>
              <a:t> </a:t>
            </a:r>
            <a:r>
              <a:rPr lang="en"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1</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损失函数的表现为：</a:t>
            </a:r>
          </a:p>
        </p:txBody>
      </p:sp>
      <p:pic>
        <p:nvPicPr>
          <p:cNvPr id="17" name="图片 16">
            <a:extLst>
              <a:ext uri="{FF2B5EF4-FFF2-40B4-BE49-F238E27FC236}">
                <a16:creationId xmlns:a16="http://schemas.microsoft.com/office/drawing/2014/main" id="{78783C21-059F-0740-B61C-28BB2456B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00" y="3232737"/>
            <a:ext cx="2298700" cy="406400"/>
          </a:xfrm>
          <a:prstGeom prst="rect">
            <a:avLst/>
          </a:prstGeom>
        </p:spPr>
      </p:pic>
      <p:sp>
        <p:nvSpPr>
          <p:cNvPr id="18" name="文本框 17">
            <a:extLst>
              <a:ext uri="{FF2B5EF4-FFF2-40B4-BE49-F238E27FC236}">
                <a16:creationId xmlns:a16="http://schemas.microsoft.com/office/drawing/2014/main" id="{AC2C6AE4-D18F-FC4C-87C2-32903E9E4BA7}"/>
              </a:ext>
            </a:extLst>
          </p:cNvPr>
          <p:cNvSpPr txBox="1"/>
          <p:nvPr/>
        </p:nvSpPr>
        <p:spPr>
          <a:xfrm>
            <a:off x="4785639" y="2765638"/>
            <a:ext cx="3839919"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实际标签</a:t>
            </a:r>
            <a:r>
              <a:rPr lang="zh-CN" altLang="en-US" i="1" dirty="0">
                <a:latin typeface="Times New Roman" panose="02020603050405020304" pitchFamily="18" charset="0"/>
                <a:cs typeface="Times New Roman" panose="02020603050405020304" pitchFamily="18" charset="0"/>
              </a:rPr>
              <a:t> </a:t>
            </a:r>
            <a:r>
              <a:rPr lang="en"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0</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损失函数的表现为：</a:t>
            </a:r>
          </a:p>
        </p:txBody>
      </p:sp>
      <p:pic>
        <p:nvPicPr>
          <p:cNvPr id="20" name="图片 19">
            <a:extLst>
              <a:ext uri="{FF2B5EF4-FFF2-40B4-BE49-F238E27FC236}">
                <a16:creationId xmlns:a16="http://schemas.microsoft.com/office/drawing/2014/main" id="{A241666D-E62D-AB44-AD0C-B0F464B508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9398" y="3200987"/>
            <a:ext cx="2692400" cy="469900"/>
          </a:xfrm>
          <a:prstGeom prst="rect">
            <a:avLst/>
          </a:prstGeom>
        </p:spPr>
      </p:pic>
      <p:pic>
        <p:nvPicPr>
          <p:cNvPr id="22" name="图片 21">
            <a:extLst>
              <a:ext uri="{FF2B5EF4-FFF2-40B4-BE49-F238E27FC236}">
                <a16:creationId xmlns:a16="http://schemas.microsoft.com/office/drawing/2014/main" id="{6D1EA73B-73C0-944D-8336-3B2891D97F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9398" y="3667312"/>
            <a:ext cx="2870200" cy="508000"/>
          </a:xfrm>
          <a:prstGeom prst="rect">
            <a:avLst/>
          </a:prstGeom>
        </p:spPr>
      </p:pic>
      <p:pic>
        <p:nvPicPr>
          <p:cNvPr id="24" name="图片 23">
            <a:extLst>
              <a:ext uri="{FF2B5EF4-FFF2-40B4-BE49-F238E27FC236}">
                <a16:creationId xmlns:a16="http://schemas.microsoft.com/office/drawing/2014/main" id="{8BAA6A01-4E96-4345-8011-6AC3BBCDDE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4596" y="4071131"/>
            <a:ext cx="2781300" cy="457200"/>
          </a:xfrm>
          <a:prstGeom prst="rect">
            <a:avLst/>
          </a:prstGeom>
        </p:spPr>
      </p:pic>
      <p:pic>
        <p:nvPicPr>
          <p:cNvPr id="26" name="图片 25">
            <a:extLst>
              <a:ext uri="{FF2B5EF4-FFF2-40B4-BE49-F238E27FC236}">
                <a16:creationId xmlns:a16="http://schemas.microsoft.com/office/drawing/2014/main" id="{2D1A714E-6DCA-9943-B752-C97A98EE01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596" y="3703028"/>
            <a:ext cx="2374900" cy="381000"/>
          </a:xfrm>
          <a:prstGeom prst="rect">
            <a:avLst/>
          </a:prstGeom>
        </p:spPr>
      </p:pic>
      <p:pic>
        <p:nvPicPr>
          <p:cNvPr id="28" name="图片 27">
            <a:extLst>
              <a:ext uri="{FF2B5EF4-FFF2-40B4-BE49-F238E27FC236}">
                <a16:creationId xmlns:a16="http://schemas.microsoft.com/office/drawing/2014/main" id="{52679ED0-5774-E34D-AEDC-DD01C73045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72574" y="4194648"/>
            <a:ext cx="2794000" cy="368300"/>
          </a:xfrm>
          <a:prstGeom prst="rect">
            <a:avLst/>
          </a:prstGeom>
        </p:spPr>
      </p:pic>
    </p:spTree>
    <p:extLst>
      <p:ext uri="{BB962C8B-B14F-4D97-AF65-F5344CB8AC3E}">
        <p14:creationId xmlns:p14="http://schemas.microsoft.com/office/powerpoint/2010/main" val="201800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损失函数的由来</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B49AB9A-845F-5C4F-BB24-93EA655D330D}"/>
              </a:ext>
            </a:extLst>
          </p:cNvPr>
          <p:cNvSpPr txBox="1"/>
          <p:nvPr/>
        </p:nvSpPr>
        <p:spPr>
          <a:xfrm>
            <a:off x="251520" y="915566"/>
            <a:ext cx="8568952" cy="1200329"/>
          </a:xfrm>
          <a:prstGeom prst="rect">
            <a:avLst/>
          </a:prstGeom>
          <a:solidFill>
            <a:schemeClr val="accent2">
              <a:lumMod val="20000"/>
              <a:lumOff val="80000"/>
            </a:schemeClr>
          </a:solidFill>
        </p:spPr>
        <p:txBody>
          <a:bodyPr wrap="square">
            <a:spAutoFit/>
          </a:bodyPr>
          <a:lstStyle/>
          <a:p>
            <a:r>
              <a:rPr lang="zh-CN" altLang="en-US" b="0" i="0" dirty="0">
                <a:effectLst/>
                <a:latin typeface="Inter"/>
              </a:rPr>
              <a:t>极大似然估计提供了一种基于现有样本数据来评估模型参数的方法，其核心思想是</a:t>
            </a:r>
            <a:r>
              <a:rPr lang="zh-CN" altLang="en-US" b="0" i="0" dirty="0">
                <a:solidFill>
                  <a:srgbClr val="C00000"/>
                </a:solidFill>
                <a:effectLst/>
                <a:latin typeface="Inter"/>
              </a:rPr>
              <a:t>利用已知的样本结果，反向推算最有可能导致这样结果的参数值，</a:t>
            </a:r>
            <a:r>
              <a:rPr lang="zh-CN" altLang="en-US" b="1" i="0" dirty="0">
                <a:solidFill>
                  <a:srgbClr val="C00000"/>
                </a:solidFill>
                <a:effectLst/>
                <a:latin typeface="Inter"/>
              </a:rPr>
              <a:t>即</a:t>
            </a:r>
            <a:r>
              <a:rPr lang="zh-CN" altLang="en-US" b="1" i="0" dirty="0">
                <a:solidFill>
                  <a:srgbClr val="0012FE"/>
                </a:solidFill>
                <a:effectLst/>
                <a:latin typeface="Inter"/>
              </a:rPr>
              <a:t>寻找某组参数值使得样本数据出现的概率达到最大</a:t>
            </a:r>
            <a:r>
              <a:rPr lang="zh-CN" altLang="en-US" b="0" i="0" dirty="0">
                <a:effectLst/>
                <a:latin typeface="Inter"/>
              </a:rPr>
              <a:t>。逻辑回归模型损失函数可以通过</a:t>
            </a:r>
            <a:r>
              <a:rPr lang="zh-CN" altLang="en-US" b="0" i="0" dirty="0">
                <a:solidFill>
                  <a:srgbClr val="C00000"/>
                </a:solidFill>
                <a:effectLst/>
                <a:latin typeface="Inter"/>
              </a:rPr>
              <a:t>极大似然估计方法推导</a:t>
            </a:r>
            <a:r>
              <a:rPr lang="zh-CN" altLang="en-US" b="0" i="0" dirty="0">
                <a:effectLst/>
                <a:latin typeface="Inter"/>
              </a:rPr>
              <a:t>得到</a:t>
            </a:r>
            <a:r>
              <a:rPr lang="zh-CN" altLang="en-US" dirty="0">
                <a:latin typeface="Inter"/>
              </a:rPr>
              <a:t>。</a:t>
            </a:r>
            <a:endParaRPr lang="zh-CN" altLang="en-US" dirty="0"/>
          </a:p>
        </p:txBody>
      </p:sp>
      <p:pic>
        <p:nvPicPr>
          <p:cNvPr id="6" name="图片 5">
            <a:extLst>
              <a:ext uri="{FF2B5EF4-FFF2-40B4-BE49-F238E27FC236}">
                <a16:creationId xmlns:a16="http://schemas.microsoft.com/office/drawing/2014/main" id="{8A7647A7-2338-7341-8607-498EDBAFC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531" y="2176086"/>
            <a:ext cx="6522938" cy="1991656"/>
          </a:xfrm>
          <a:prstGeom prst="rect">
            <a:avLst/>
          </a:prstGeom>
        </p:spPr>
      </p:pic>
      <p:sp>
        <p:nvSpPr>
          <p:cNvPr id="8" name="文本框 7">
            <a:extLst>
              <a:ext uri="{FF2B5EF4-FFF2-40B4-BE49-F238E27FC236}">
                <a16:creationId xmlns:a16="http://schemas.microsoft.com/office/drawing/2014/main" id="{CCAD73A0-7DA6-7C42-A6B3-2A24D74828E6}"/>
              </a:ext>
            </a:extLst>
          </p:cNvPr>
          <p:cNvSpPr txBox="1"/>
          <p:nvPr/>
        </p:nvSpPr>
        <p:spPr>
          <a:xfrm>
            <a:off x="395536" y="4302224"/>
            <a:ext cx="8280920" cy="646331"/>
          </a:xfrm>
          <a:prstGeom prst="rect">
            <a:avLst/>
          </a:prstGeom>
          <a:noFill/>
        </p:spPr>
        <p:txBody>
          <a:bodyPr wrap="square">
            <a:spAutoFit/>
          </a:bodyPr>
          <a:lstStyle/>
          <a:p>
            <a:r>
              <a:rPr lang="zh-CN" altLang="en-US" b="0" i="0" dirty="0">
                <a:effectLst/>
                <a:latin typeface="Inter"/>
              </a:rPr>
              <a:t>每一个样本相当于独立随机事件，将每一个样本出现的概率相乘，则代表了出现这一组样本数据的概率。</a:t>
            </a:r>
            <a:endParaRPr lang="zh-CN" altLang="en-US" dirty="0"/>
          </a:p>
        </p:txBody>
      </p:sp>
    </p:spTree>
    <p:extLst>
      <p:ext uri="{BB962C8B-B14F-4D97-AF65-F5344CB8AC3E}">
        <p14:creationId xmlns:p14="http://schemas.microsoft.com/office/powerpoint/2010/main" val="1118854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8310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伯努利分布</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Bernoulli distribution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7CB42DA-621C-3948-9ECE-AC077E03F427}"/>
              </a:ext>
            </a:extLst>
          </p:cNvPr>
          <p:cNvSpPr txBox="1"/>
          <p:nvPr/>
        </p:nvSpPr>
        <p:spPr>
          <a:xfrm>
            <a:off x="395536" y="915566"/>
            <a:ext cx="8352928" cy="646331"/>
          </a:xfrm>
          <a:prstGeom prst="rect">
            <a:avLst/>
          </a:prstGeom>
          <a:solidFill>
            <a:schemeClr val="accent2">
              <a:lumMod val="20000"/>
              <a:lumOff val="80000"/>
            </a:schemeClr>
          </a:solidFill>
        </p:spPr>
        <p:txBody>
          <a:bodyPr wrap="square">
            <a:spAutoFit/>
          </a:bodyPr>
          <a:lstStyle/>
          <a:p>
            <a:r>
              <a:rPr lang="zh-CN" altLang="en-US" dirty="0">
                <a:latin typeface="Times New Roman" panose="02020603050405020304" pitchFamily="18" charset="0"/>
                <a:cs typeface="Times New Roman" panose="02020603050405020304" pitchFamily="18" charset="0"/>
              </a:rPr>
              <a:t>在逻辑回归中，我们的目标是预测二分类问题的输出，即 </a:t>
            </a:r>
            <a:r>
              <a:rPr lang="en" altLang="zh-CN" i="1" dirty="0">
                <a:latin typeface="Times New Roman" panose="02020603050405020304" pitchFamily="18" charset="0"/>
                <a:cs typeface="Times New Roman" panose="02020603050405020304" pitchFamily="18" charset="0"/>
              </a:rPr>
              <a:t>y</a:t>
            </a:r>
            <a:r>
              <a:rPr lang="en"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或</a:t>
            </a:r>
            <a:r>
              <a:rPr lang="zh-CN" altLang="en-US" i="1" dirty="0">
                <a:latin typeface="Times New Roman" panose="02020603050405020304" pitchFamily="18" charset="0"/>
                <a:cs typeface="Times New Roman" panose="02020603050405020304" pitchFamily="18" charset="0"/>
              </a:rPr>
              <a:t> </a:t>
            </a:r>
            <a:r>
              <a:rPr lang="en" altLang="zh-CN" i="1" dirty="0">
                <a:latin typeface="Times New Roman" panose="02020603050405020304" pitchFamily="18" charset="0"/>
                <a:cs typeface="Times New Roman" panose="02020603050405020304" pitchFamily="18" charset="0"/>
              </a:rPr>
              <a:t>y</a:t>
            </a:r>
            <a:r>
              <a:rPr lang="en" altLang="zh-CN" dirty="0">
                <a:latin typeface="Times New Roman" panose="02020603050405020304" pitchFamily="18" charset="0"/>
                <a:cs typeface="Times New Roman" panose="02020603050405020304" pitchFamily="18" charset="0"/>
              </a:rPr>
              <a:t>=0</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这本质上是一个</a:t>
            </a:r>
            <a:r>
              <a:rPr lang="zh-CN" altLang="en-US" dirty="0">
                <a:solidFill>
                  <a:srgbClr val="0012FE"/>
                </a:solidFill>
                <a:latin typeface="Times New Roman" panose="02020603050405020304" pitchFamily="18" charset="0"/>
                <a:cs typeface="Times New Roman" panose="02020603050405020304" pitchFamily="18" charset="0"/>
              </a:rPr>
              <a:t>二元分类</a:t>
            </a:r>
            <a:r>
              <a:rPr lang="zh-CN" altLang="en-US" dirty="0">
                <a:latin typeface="Times New Roman" panose="02020603050405020304" pitchFamily="18" charset="0"/>
                <a:cs typeface="Times New Roman" panose="02020603050405020304" pitchFamily="18" charset="0"/>
              </a:rPr>
              <a:t>问题。因此，逻辑回归假设输出</a:t>
            </a:r>
            <a:r>
              <a:rPr lang="zh-CN" altLang="en-US" i="1" dirty="0">
                <a:latin typeface="Times New Roman" panose="02020603050405020304" pitchFamily="18" charset="0"/>
                <a:cs typeface="Times New Roman" panose="02020603050405020304" pitchFamily="18" charset="0"/>
              </a:rPr>
              <a:t> </a:t>
            </a:r>
            <a:r>
              <a:rPr lang="en" altLang="zh-CN"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服从</a:t>
            </a:r>
            <a:r>
              <a:rPr lang="zh-CN" altLang="en-US" b="1" dirty="0">
                <a:solidFill>
                  <a:srgbClr val="0012FE"/>
                </a:solidFill>
                <a:latin typeface="Times New Roman" panose="02020603050405020304" pitchFamily="18" charset="0"/>
                <a:cs typeface="Times New Roman" panose="02020603050405020304" pitchFamily="18" charset="0"/>
              </a:rPr>
              <a:t>伯努利分布</a:t>
            </a:r>
            <a:r>
              <a:rPr lang="zh-CN" altLang="en-US" b="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091BA51B-A013-AA42-9966-5F155450E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550" y="2961762"/>
            <a:ext cx="2882900" cy="419100"/>
          </a:xfrm>
          <a:prstGeom prst="rect">
            <a:avLst/>
          </a:prstGeom>
        </p:spPr>
      </p:pic>
      <p:pic>
        <p:nvPicPr>
          <p:cNvPr id="11" name="图片 10">
            <a:extLst>
              <a:ext uri="{FF2B5EF4-FFF2-40B4-BE49-F238E27FC236}">
                <a16:creationId xmlns:a16="http://schemas.microsoft.com/office/drawing/2014/main" id="{5A25ECF7-4017-CA45-9BF6-6899E6998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150" y="1673123"/>
            <a:ext cx="1917700" cy="393700"/>
          </a:xfrm>
          <a:prstGeom prst="rect">
            <a:avLst/>
          </a:prstGeom>
        </p:spPr>
      </p:pic>
      <p:sp>
        <p:nvSpPr>
          <p:cNvPr id="13" name="文本框 12">
            <a:extLst>
              <a:ext uri="{FF2B5EF4-FFF2-40B4-BE49-F238E27FC236}">
                <a16:creationId xmlns:a16="http://schemas.microsoft.com/office/drawing/2014/main" id="{01B213DB-FBCF-564C-89C0-F302A7BBFC47}"/>
              </a:ext>
            </a:extLst>
          </p:cNvPr>
          <p:cNvSpPr txBox="1"/>
          <p:nvPr/>
        </p:nvSpPr>
        <p:spPr>
          <a:xfrm>
            <a:off x="395536" y="2387084"/>
            <a:ext cx="835292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其中，</a:t>
            </a:r>
            <a:r>
              <a:rPr lang="en" altLang="zh-CN" i="1"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是样本</a:t>
            </a:r>
            <a:r>
              <a:rPr lang="zh-CN" altLang="en-US" i="1" dirty="0">
                <a:latin typeface="Times New Roman" panose="02020603050405020304" pitchFamily="18" charset="0"/>
                <a:cs typeface="Times New Roman" panose="02020603050405020304" pitchFamily="18" charset="0"/>
              </a:rPr>
              <a:t> </a:t>
            </a:r>
            <a:r>
              <a:rPr lang="en" altLang="zh-CN" i="1" dirty="0">
                <a:latin typeface="Times New Roman" panose="02020603050405020304" pitchFamily="18" charset="0"/>
                <a:cs typeface="Times New Roman" panose="02020603050405020304" pitchFamily="18" charset="0"/>
              </a:rPr>
              <a:t>x </a:t>
            </a:r>
            <a:r>
              <a:rPr lang="zh-CN" altLang="en-US" dirty="0">
                <a:latin typeface="Times New Roman" panose="02020603050405020304" pitchFamily="18" charset="0"/>
                <a:cs typeface="Times New Roman" panose="02020603050405020304" pitchFamily="18" charset="0"/>
              </a:rPr>
              <a:t>属于类别</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的概率，即</a:t>
            </a:r>
            <a:r>
              <a:rPr lang="zh-CN" altLang="en-US" i="1" dirty="0">
                <a:latin typeface="Times New Roman" panose="02020603050405020304" pitchFamily="18" charset="0"/>
                <a:cs typeface="Times New Roman" panose="02020603050405020304" pitchFamily="18" charset="0"/>
              </a:rPr>
              <a:t> </a:t>
            </a:r>
            <a:r>
              <a:rPr lang="en" altLang="zh-CN" i="1" dirty="0">
                <a:latin typeface="Times New Roman" panose="02020603050405020304" pitchFamily="18" charset="0"/>
                <a:cs typeface="Times New Roman" panose="02020603050405020304" pitchFamily="18" charset="0"/>
              </a:rPr>
              <a:t>p</a:t>
            </a:r>
            <a:r>
              <a:rPr lang="en" altLang="zh-CN" dirty="0">
                <a:latin typeface="Times New Roman" panose="02020603050405020304" pitchFamily="18" charset="0"/>
                <a:cs typeface="Times New Roman" panose="02020603050405020304" pitchFamily="18" charset="0"/>
              </a:rPr>
              <a:t>=P(</a:t>
            </a:r>
            <a:r>
              <a:rPr lang="en" altLang="zh-CN" i="1" dirty="0">
                <a:latin typeface="Times New Roman" panose="02020603050405020304" pitchFamily="18" charset="0"/>
                <a:cs typeface="Times New Roman" panose="02020603050405020304" pitchFamily="18" charset="0"/>
              </a:rPr>
              <a:t>y</a:t>
            </a:r>
            <a:r>
              <a:rPr lang="en" altLang="zh-CN" dirty="0">
                <a:latin typeface="Times New Roman" panose="02020603050405020304" pitchFamily="18" charset="0"/>
                <a:cs typeface="Times New Roman" panose="02020603050405020304" pitchFamily="18" charset="0"/>
              </a:rPr>
              <a:t>=1∣</a:t>
            </a:r>
            <a:r>
              <a:rPr lang="en" altLang="zh-CN" i="1" dirty="0">
                <a:latin typeface="Times New Roman" panose="02020603050405020304" pitchFamily="18" charset="0"/>
                <a:cs typeface="Times New Roman" panose="02020603050405020304" pitchFamily="18" charset="0"/>
              </a:rPr>
              <a:t>x</a:t>
            </a:r>
            <a:r>
              <a:rPr lang="en" altLang="zh-CN" dirty="0">
                <a:latin typeface="Times New Roman" panose="02020603050405020304" pitchFamily="18" charset="0"/>
                <a:cs typeface="Times New Roman" panose="02020603050405020304" pitchFamily="18" charset="0"/>
              </a:rPr>
              <a:t>)</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伯努利分布定义如下：</a:t>
            </a:r>
          </a:p>
        </p:txBody>
      </p:sp>
      <p:sp>
        <p:nvSpPr>
          <p:cNvPr id="15" name="文本框 14">
            <a:extLst>
              <a:ext uri="{FF2B5EF4-FFF2-40B4-BE49-F238E27FC236}">
                <a16:creationId xmlns:a16="http://schemas.microsoft.com/office/drawing/2014/main" id="{09AEC2FD-7992-9048-B017-4B797BA405FC}"/>
              </a:ext>
            </a:extLst>
          </p:cNvPr>
          <p:cNvSpPr txBox="1"/>
          <p:nvPr/>
        </p:nvSpPr>
        <p:spPr>
          <a:xfrm>
            <a:off x="395536" y="3581603"/>
            <a:ext cx="8352928" cy="1200329"/>
          </a:xfrm>
          <a:prstGeom prst="rect">
            <a:avLst/>
          </a:prstGeom>
          <a:noFill/>
        </p:spPr>
        <p:txBody>
          <a:bodyPr wrap="square">
            <a:spAutoFit/>
          </a:bodyPr>
          <a:lstStyle/>
          <a:p>
            <a:r>
              <a:rPr lang="zh-CN" altLang="en" dirty="0">
                <a:latin typeface="Times New Roman" panose="02020603050405020304" pitchFamily="18" charset="0"/>
                <a:cs typeface="Times New Roman" panose="02020603050405020304" pitchFamily="18" charset="0"/>
              </a:rPr>
              <a:t>其中</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zh-CN" i="1" dirty="0">
                <a:latin typeface="Times New Roman" panose="02020603050405020304" pitchFamily="18" charset="0"/>
                <a:cs typeface="Times New Roman" panose="02020603050405020304" pitchFamily="18" charset="0"/>
              </a:rPr>
              <a:t>y </a:t>
            </a:r>
            <a:r>
              <a:rPr lang="zh-CN" altLang="en-US" dirty="0">
                <a:latin typeface="Times New Roman" panose="02020603050405020304" pitchFamily="18" charset="0"/>
                <a:cs typeface="Times New Roman" panose="02020603050405020304" pitchFamily="18" charset="0"/>
              </a:rPr>
              <a:t>是分类标签，取值为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是样本属于类别</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的概率。</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zh-CN" i="1" dirty="0">
                <a:latin typeface="Times New Roman" panose="02020603050405020304" pitchFamily="18" charset="0"/>
                <a:cs typeface="Times New Roman" panose="02020603050405020304" pitchFamily="18" charset="0"/>
              </a:rPr>
              <a:t>p</a:t>
            </a:r>
            <a:r>
              <a:rPr lang="en" altLang="zh-CN" dirty="0">
                <a:latin typeface="Times New Roman" panose="02020603050405020304" pitchFamily="18" charset="0"/>
                <a:cs typeface="Times New Roman" panose="02020603050405020304" pitchFamily="18" charset="0"/>
              </a:rPr>
              <a:t>=</a:t>
            </a:r>
            <a:r>
              <a:rPr lang="en" altLang="zh-CN" i="1" dirty="0">
                <a:latin typeface="Times New Roman" panose="02020603050405020304" pitchFamily="18" charset="0"/>
                <a:cs typeface="Times New Roman" panose="02020603050405020304" pitchFamily="18" charset="0"/>
              </a:rPr>
              <a:t>h</a:t>
            </a:r>
            <a:r>
              <a:rPr lang="el-GR" altLang="zh-CN" baseline="-25000" dirty="0">
                <a:latin typeface="Times New Roman" panose="02020603050405020304" pitchFamily="18" charset="0"/>
                <a:cs typeface="Times New Roman" panose="02020603050405020304" pitchFamily="18" charset="0"/>
              </a:rPr>
              <a:t>θ</a:t>
            </a:r>
            <a:r>
              <a:rPr lang="el-GR" altLang="zh-CN" dirty="0">
                <a:latin typeface="Times New Roman" panose="02020603050405020304" pitchFamily="18" charset="0"/>
                <a:cs typeface="Times New Roman" panose="02020603050405020304" pitchFamily="18" charset="0"/>
              </a:rPr>
              <a:t>​(</a:t>
            </a:r>
            <a:r>
              <a:rPr lang="en" altLang="zh-CN" i="1" dirty="0">
                <a:latin typeface="Times New Roman" panose="02020603050405020304" pitchFamily="18" charset="0"/>
                <a:cs typeface="Times New Roman" panose="02020603050405020304" pitchFamily="18" charset="0"/>
              </a:rPr>
              <a:t>x</a:t>
            </a:r>
            <a:r>
              <a:rPr lang="en"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是逻辑回归模型预测的样本属于类别</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的概率。</a:t>
            </a:r>
          </a:p>
        </p:txBody>
      </p:sp>
    </p:spTree>
    <p:extLst>
      <p:ext uri="{BB962C8B-B14F-4D97-AF65-F5344CB8AC3E}">
        <p14:creationId xmlns:p14="http://schemas.microsoft.com/office/powerpoint/2010/main" val="104908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损失函数的由来</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F621EAA6-BE39-F04A-BC5E-7F3A5BC9A437}"/>
              </a:ext>
            </a:extLst>
          </p:cNvPr>
          <p:cNvSpPr txBox="1"/>
          <p:nvPr/>
        </p:nvSpPr>
        <p:spPr>
          <a:xfrm>
            <a:off x="251520" y="943106"/>
            <a:ext cx="8640960" cy="646331"/>
          </a:xfrm>
          <a:prstGeom prst="rect">
            <a:avLst/>
          </a:prstGeom>
          <a:solidFill>
            <a:schemeClr val="accent2">
              <a:lumMod val="20000"/>
              <a:lumOff val="80000"/>
            </a:schemeClr>
          </a:solidFill>
        </p:spPr>
        <p:txBody>
          <a:bodyPr wrap="square">
            <a:spAutoFit/>
          </a:bodyPr>
          <a:lstStyle/>
          <a:p>
            <a:r>
              <a:rPr lang="zh-CN" altLang="en-US" b="0" i="0" dirty="0">
                <a:effectLst/>
                <a:latin typeface="Times New Roman" panose="02020603050405020304" pitchFamily="18" charset="0"/>
                <a:cs typeface="Times New Roman" panose="02020603050405020304" pitchFamily="18" charset="0"/>
              </a:rPr>
              <a:t>利用分类变量 </a:t>
            </a:r>
            <a:r>
              <a:rPr lang="en" altLang="zh-CN" b="0" i="0" dirty="0">
                <a:effectLst/>
                <a:latin typeface="Times New Roman" panose="02020603050405020304" pitchFamily="18" charset="0"/>
                <a:cs typeface="Times New Roman" panose="02020603050405020304" pitchFamily="18" charset="0"/>
              </a:rPr>
              <a:t>Y </a:t>
            </a:r>
            <a:r>
              <a:rPr lang="zh-CN" altLang="en-US" b="0" i="0" dirty="0">
                <a:effectLst/>
                <a:latin typeface="Times New Roman" panose="02020603050405020304" pitchFamily="18" charset="0"/>
                <a:cs typeface="Times New Roman" panose="02020603050405020304" pitchFamily="18" charset="0"/>
              </a:rPr>
              <a:t>的正负样本用 </a:t>
            </a:r>
            <a:r>
              <a:rPr lang="en-US" altLang="zh-CN" b="0" i="0" dirty="0">
                <a:effectLst/>
                <a:latin typeface="Times New Roman" panose="02020603050405020304" pitchFamily="18" charset="0"/>
                <a:cs typeface="Times New Roman" panose="02020603050405020304" pitchFamily="18" charset="0"/>
              </a:rPr>
              <a:t>1 </a:t>
            </a:r>
            <a:r>
              <a:rPr lang="zh-CN" altLang="en-US" b="0" i="0" dirty="0">
                <a:effectLst/>
                <a:latin typeface="Times New Roman" panose="02020603050405020304" pitchFamily="18" charset="0"/>
                <a:cs typeface="Times New Roman" panose="02020603050405020304" pitchFamily="18" charset="0"/>
              </a:rPr>
              <a:t>和 </a:t>
            </a:r>
            <a:r>
              <a:rPr lang="en-US" altLang="zh-CN" b="0" i="0" dirty="0">
                <a:effectLst/>
                <a:latin typeface="Times New Roman" panose="02020603050405020304" pitchFamily="18" charset="0"/>
                <a:cs typeface="Times New Roman" panose="02020603050405020304" pitchFamily="18" charset="0"/>
              </a:rPr>
              <a:t>0 </a:t>
            </a:r>
            <a:r>
              <a:rPr lang="zh-CN" altLang="en-US" b="0" i="0" dirty="0">
                <a:effectLst/>
                <a:latin typeface="Times New Roman" panose="02020603050405020304" pitchFamily="18" charset="0"/>
                <a:cs typeface="Times New Roman" panose="02020603050405020304" pitchFamily="18" charset="0"/>
              </a:rPr>
              <a:t>表示的特点，可以对每个样本的概率，包括极大似然概率的表达形式做进一步的简化。</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857819B-4178-DF42-B7AA-08F891F44981}"/>
              </a:ext>
            </a:extLst>
          </p:cNvPr>
          <p:cNvSpPr txBox="1"/>
          <p:nvPr/>
        </p:nvSpPr>
        <p:spPr>
          <a:xfrm>
            <a:off x="245386" y="2014278"/>
            <a:ext cx="2492990" cy="369332"/>
          </a:xfrm>
          <a:prstGeom prst="rect">
            <a:avLst/>
          </a:prstGeom>
          <a:noFill/>
        </p:spPr>
        <p:txBody>
          <a:bodyPr wrap="none" rtlCol="0">
            <a:spAutoFit/>
          </a:bodyPr>
          <a:lstStyle/>
          <a:p>
            <a:r>
              <a:rPr kumimoji="1" lang="zh-CN" altLang="en-US" dirty="0"/>
              <a:t>每个样本的似然函数：</a:t>
            </a:r>
          </a:p>
        </p:txBody>
      </p:sp>
      <p:sp>
        <p:nvSpPr>
          <p:cNvPr id="8" name="文本框 7">
            <a:extLst>
              <a:ext uri="{FF2B5EF4-FFF2-40B4-BE49-F238E27FC236}">
                <a16:creationId xmlns:a16="http://schemas.microsoft.com/office/drawing/2014/main" id="{4C0E2C29-D60D-244E-8E54-73AEBD0B98AB}"/>
              </a:ext>
            </a:extLst>
          </p:cNvPr>
          <p:cNvSpPr txBox="1"/>
          <p:nvPr/>
        </p:nvSpPr>
        <p:spPr>
          <a:xfrm>
            <a:off x="245386" y="2980677"/>
            <a:ext cx="1338828" cy="646331"/>
          </a:xfrm>
          <a:prstGeom prst="rect">
            <a:avLst/>
          </a:prstGeom>
          <a:noFill/>
        </p:spPr>
        <p:txBody>
          <a:bodyPr wrap="none" rtlCol="0">
            <a:spAutoFit/>
          </a:bodyPr>
          <a:lstStyle/>
          <a:p>
            <a:r>
              <a:rPr kumimoji="1" lang="zh-CN" altLang="en-US" dirty="0"/>
              <a:t>联合概率</a:t>
            </a:r>
            <a:endParaRPr kumimoji="1" lang="en-US" altLang="zh-CN" dirty="0"/>
          </a:p>
          <a:p>
            <a:r>
              <a:rPr kumimoji="1" lang="zh-CN" altLang="en-US" dirty="0"/>
              <a:t>似然函数：</a:t>
            </a:r>
          </a:p>
        </p:txBody>
      </p:sp>
      <p:pic>
        <p:nvPicPr>
          <p:cNvPr id="10" name="图片 9">
            <a:extLst>
              <a:ext uri="{FF2B5EF4-FFF2-40B4-BE49-F238E27FC236}">
                <a16:creationId xmlns:a16="http://schemas.microsoft.com/office/drawing/2014/main" id="{3DDC4672-F36B-EC49-9FA1-81E860857A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06230" y="2815539"/>
            <a:ext cx="2731540" cy="520700"/>
          </a:xfrm>
          <a:prstGeom prst="rect">
            <a:avLst/>
          </a:prstGeom>
        </p:spPr>
      </p:pic>
      <p:pic>
        <p:nvPicPr>
          <p:cNvPr id="12" name="图片 11">
            <a:extLst>
              <a:ext uri="{FF2B5EF4-FFF2-40B4-BE49-F238E27FC236}">
                <a16:creationId xmlns:a16="http://schemas.microsoft.com/office/drawing/2014/main" id="{34A1D17F-57DD-5E46-A3D1-232E25A6E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3627008"/>
            <a:ext cx="5054600" cy="279400"/>
          </a:xfrm>
          <a:prstGeom prst="rect">
            <a:avLst/>
          </a:prstGeom>
        </p:spPr>
      </p:pic>
      <p:sp>
        <p:nvSpPr>
          <p:cNvPr id="14" name="文本框 13">
            <a:extLst>
              <a:ext uri="{FF2B5EF4-FFF2-40B4-BE49-F238E27FC236}">
                <a16:creationId xmlns:a16="http://schemas.microsoft.com/office/drawing/2014/main" id="{839974E3-589D-A447-BFAD-E41E88E25033}"/>
              </a:ext>
            </a:extLst>
          </p:cNvPr>
          <p:cNvSpPr txBox="1"/>
          <p:nvPr/>
        </p:nvSpPr>
        <p:spPr>
          <a:xfrm>
            <a:off x="245386" y="4302224"/>
            <a:ext cx="8647094" cy="646331"/>
          </a:xfrm>
          <a:prstGeom prst="rect">
            <a:avLst/>
          </a:prstGeom>
          <a:solidFill>
            <a:schemeClr val="accent2">
              <a:lumMod val="20000"/>
              <a:lumOff val="80000"/>
            </a:schemeClr>
          </a:solidFill>
        </p:spPr>
        <p:txBody>
          <a:bodyPr wrap="square">
            <a:spAutoFit/>
          </a:bodyPr>
          <a:lstStyle/>
          <a:p>
            <a:r>
              <a:rPr lang="zh-CN" altLang="en-US" b="0" i="0" dirty="0">
                <a:effectLst/>
                <a:latin typeface="Times New Roman" panose="02020603050405020304" pitchFamily="18" charset="0"/>
                <a:cs typeface="Times New Roman" panose="02020603050405020304" pitchFamily="18" charset="0"/>
              </a:rPr>
              <a:t>根据极大似然估计的思想，我们的</a:t>
            </a:r>
            <a:r>
              <a:rPr lang="zh-CN" altLang="en-US" b="0" i="0" dirty="0">
                <a:solidFill>
                  <a:srgbClr val="C00000"/>
                </a:solidFill>
                <a:effectLst/>
                <a:latin typeface="Times New Roman" panose="02020603050405020304" pitchFamily="18" charset="0"/>
                <a:cs typeface="Times New Roman" panose="02020603050405020304" pitchFamily="18" charset="0"/>
              </a:rPr>
              <a:t>目标是求得某个 </a:t>
            </a:r>
            <a:r>
              <a:rPr lang="el-GR" altLang="zh-CN" b="0" i="0" dirty="0">
                <a:solidFill>
                  <a:srgbClr val="C00000"/>
                </a:solidFill>
                <a:effectLst/>
                <a:latin typeface="Times New Roman" panose="02020603050405020304" pitchFamily="18" charset="0"/>
                <a:cs typeface="Times New Roman" panose="02020603050405020304" pitchFamily="18" charset="0"/>
              </a:rPr>
              <a:t>θ</a:t>
            </a:r>
            <a:r>
              <a:rPr lang="zh-CN" altLang="el-GR" b="0" i="0" dirty="0">
                <a:solidFill>
                  <a:srgbClr val="C00000"/>
                </a:solidFill>
                <a:effectLst/>
                <a:latin typeface="Times New Roman" panose="02020603050405020304" pitchFamily="18" charset="0"/>
                <a:cs typeface="Times New Roman" panose="02020603050405020304" pitchFamily="18" charset="0"/>
              </a:rPr>
              <a:t>，</a:t>
            </a:r>
            <a:r>
              <a:rPr lang="zh-CN" altLang="en-US" b="0" i="0" dirty="0">
                <a:solidFill>
                  <a:srgbClr val="C00000"/>
                </a:solidFill>
                <a:effectLst/>
                <a:latin typeface="Times New Roman" panose="02020603050405020304" pitchFamily="18" charset="0"/>
                <a:cs typeface="Times New Roman" panose="02020603050405020304" pitchFamily="18" charset="0"/>
              </a:rPr>
              <a:t>从而让 </a:t>
            </a:r>
            <a:r>
              <a:rPr lang="en" altLang="zh-CN" b="0" i="0" dirty="0">
                <a:solidFill>
                  <a:srgbClr val="C00000"/>
                </a:solidFill>
                <a:effectLst/>
                <a:latin typeface="Times New Roman" panose="02020603050405020304" pitchFamily="18" charset="0"/>
                <a:cs typeface="Times New Roman" panose="02020603050405020304" pitchFamily="18" charset="0"/>
              </a:rPr>
              <a:t>L (</a:t>
            </a:r>
            <a:r>
              <a:rPr lang="el-GR" altLang="zh-CN" b="0" i="0" dirty="0">
                <a:solidFill>
                  <a:srgbClr val="C00000"/>
                </a:solidFill>
                <a:effectLst/>
                <a:latin typeface="Times New Roman" panose="02020603050405020304" pitchFamily="18" charset="0"/>
                <a:cs typeface="Times New Roman" panose="02020603050405020304" pitchFamily="18" charset="0"/>
              </a:rPr>
              <a:t>θ) </a:t>
            </a:r>
            <a:r>
              <a:rPr lang="zh-CN" altLang="en-US" b="0" i="0" dirty="0">
                <a:solidFill>
                  <a:srgbClr val="C00000"/>
                </a:solidFill>
                <a:effectLst/>
                <a:latin typeface="Times New Roman" panose="02020603050405020304" pitchFamily="18" charset="0"/>
                <a:cs typeface="Times New Roman" panose="02020603050405020304" pitchFamily="18" charset="0"/>
              </a:rPr>
              <a:t>取得最大值，即使得这组样本数据出现的概率最大</a:t>
            </a:r>
            <a:r>
              <a:rPr lang="zh-CN" altLang="en-US" b="0" i="0" dirty="0">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8723554C-82D9-1943-977A-2374F9C96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5583" y="3207908"/>
            <a:ext cx="266700" cy="419100"/>
          </a:xfrm>
          <a:prstGeom prst="rect">
            <a:avLst/>
          </a:prstGeom>
        </p:spPr>
      </p:pic>
      <p:pic>
        <p:nvPicPr>
          <p:cNvPr id="19" name="图片 18">
            <a:extLst>
              <a:ext uri="{FF2B5EF4-FFF2-40B4-BE49-F238E27FC236}">
                <a16:creationId xmlns:a16="http://schemas.microsoft.com/office/drawing/2014/main" id="{46B0D4D6-52AB-214B-AA1F-3D5591FC5A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5833" y="1946509"/>
            <a:ext cx="4152900" cy="520700"/>
          </a:xfrm>
          <a:prstGeom prst="rect">
            <a:avLst/>
          </a:prstGeom>
        </p:spPr>
      </p:pic>
    </p:spTree>
    <p:extLst>
      <p:ext uri="{BB962C8B-B14F-4D97-AF65-F5344CB8AC3E}">
        <p14:creationId xmlns:p14="http://schemas.microsoft.com/office/powerpoint/2010/main" val="11149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损失函数的由来</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CCA9EA49-7933-6840-AA92-D54C7A5F5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0" y="915566"/>
            <a:ext cx="2971800" cy="533400"/>
          </a:xfrm>
          <a:prstGeom prst="rect">
            <a:avLst/>
          </a:prstGeom>
        </p:spPr>
      </p:pic>
      <p:pic>
        <p:nvPicPr>
          <p:cNvPr id="11" name="图片 10">
            <a:extLst>
              <a:ext uri="{FF2B5EF4-FFF2-40B4-BE49-F238E27FC236}">
                <a16:creationId xmlns:a16="http://schemas.microsoft.com/office/drawing/2014/main" id="{55CEBB3E-A0E4-5143-9FD1-C8F3DDCEF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100" y="1593375"/>
            <a:ext cx="4064000" cy="2197100"/>
          </a:xfrm>
          <a:prstGeom prst="rect">
            <a:avLst/>
          </a:prstGeom>
        </p:spPr>
      </p:pic>
      <p:pic>
        <p:nvPicPr>
          <p:cNvPr id="15" name="图片 14">
            <a:extLst>
              <a:ext uri="{FF2B5EF4-FFF2-40B4-BE49-F238E27FC236}">
                <a16:creationId xmlns:a16="http://schemas.microsoft.com/office/drawing/2014/main" id="{F4F37DB5-468E-5B48-AD0C-3451F0688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3897227"/>
            <a:ext cx="4965700" cy="533400"/>
          </a:xfrm>
          <a:prstGeom prst="rect">
            <a:avLst/>
          </a:prstGeom>
        </p:spPr>
      </p:pic>
      <p:sp>
        <p:nvSpPr>
          <p:cNvPr id="16" name="文本框 15">
            <a:extLst>
              <a:ext uri="{FF2B5EF4-FFF2-40B4-BE49-F238E27FC236}">
                <a16:creationId xmlns:a16="http://schemas.microsoft.com/office/drawing/2014/main" id="{C899A1C4-25D5-1B47-95C5-9ED43A58AD82}"/>
              </a:ext>
            </a:extLst>
          </p:cNvPr>
          <p:cNvSpPr txBox="1"/>
          <p:nvPr/>
        </p:nvSpPr>
        <p:spPr>
          <a:xfrm>
            <a:off x="1043608" y="1029524"/>
            <a:ext cx="1800493" cy="369332"/>
          </a:xfrm>
          <a:prstGeom prst="rect">
            <a:avLst/>
          </a:prstGeom>
          <a:noFill/>
        </p:spPr>
        <p:txBody>
          <a:bodyPr wrap="none" rtlCol="0">
            <a:spAutoFit/>
          </a:bodyPr>
          <a:lstStyle/>
          <a:p>
            <a:r>
              <a:rPr kumimoji="1" lang="zh-CN" altLang="en-US" dirty="0"/>
              <a:t>极大似然概率：</a:t>
            </a:r>
          </a:p>
        </p:txBody>
      </p:sp>
      <p:sp>
        <p:nvSpPr>
          <p:cNvPr id="18" name="文本框 17">
            <a:extLst>
              <a:ext uri="{FF2B5EF4-FFF2-40B4-BE49-F238E27FC236}">
                <a16:creationId xmlns:a16="http://schemas.microsoft.com/office/drawing/2014/main" id="{DC2A84B5-446F-8B4D-9033-D57E4E6B72D0}"/>
              </a:ext>
            </a:extLst>
          </p:cNvPr>
          <p:cNvSpPr txBox="1"/>
          <p:nvPr/>
        </p:nvSpPr>
        <p:spPr>
          <a:xfrm>
            <a:off x="1389856" y="1528110"/>
            <a:ext cx="1107996" cy="369332"/>
          </a:xfrm>
          <a:prstGeom prst="rect">
            <a:avLst/>
          </a:prstGeom>
          <a:noFill/>
        </p:spPr>
        <p:txBody>
          <a:bodyPr wrap="none" rtlCol="0">
            <a:spAutoFit/>
          </a:bodyPr>
          <a:lstStyle/>
          <a:p>
            <a:r>
              <a:rPr kumimoji="1" lang="zh-CN" altLang="en-US" dirty="0"/>
              <a:t>取对数：</a:t>
            </a:r>
          </a:p>
        </p:txBody>
      </p:sp>
      <p:sp>
        <p:nvSpPr>
          <p:cNvPr id="19" name="文本框 18">
            <a:extLst>
              <a:ext uri="{FF2B5EF4-FFF2-40B4-BE49-F238E27FC236}">
                <a16:creationId xmlns:a16="http://schemas.microsoft.com/office/drawing/2014/main" id="{16794B5A-B101-FA40-9E07-35E5D451949B}"/>
              </a:ext>
            </a:extLst>
          </p:cNvPr>
          <p:cNvSpPr txBox="1"/>
          <p:nvPr/>
        </p:nvSpPr>
        <p:spPr>
          <a:xfrm>
            <a:off x="1141395" y="3790475"/>
            <a:ext cx="1584469" cy="646331"/>
          </a:xfrm>
          <a:prstGeom prst="rect">
            <a:avLst/>
          </a:prstGeom>
          <a:noFill/>
        </p:spPr>
        <p:txBody>
          <a:bodyPr wrap="square" rtlCol="0">
            <a:spAutoFit/>
          </a:bodyPr>
          <a:lstStyle/>
          <a:p>
            <a:r>
              <a:rPr kumimoji="1" lang="zh-CN" altLang="en-US" dirty="0"/>
              <a:t>添加负号，转换为求最小值：</a:t>
            </a:r>
          </a:p>
        </p:txBody>
      </p:sp>
      <p:sp>
        <p:nvSpPr>
          <p:cNvPr id="20" name="文本框 19">
            <a:extLst>
              <a:ext uri="{FF2B5EF4-FFF2-40B4-BE49-F238E27FC236}">
                <a16:creationId xmlns:a16="http://schemas.microsoft.com/office/drawing/2014/main" id="{0ABF40ED-48F7-2E46-AB41-5E174CF37973}"/>
              </a:ext>
            </a:extLst>
          </p:cNvPr>
          <p:cNvSpPr txBox="1"/>
          <p:nvPr/>
        </p:nvSpPr>
        <p:spPr>
          <a:xfrm>
            <a:off x="1141395" y="4515002"/>
            <a:ext cx="4284477" cy="369332"/>
          </a:xfrm>
          <a:prstGeom prst="rect">
            <a:avLst/>
          </a:prstGeom>
          <a:noFill/>
        </p:spPr>
        <p:txBody>
          <a:bodyPr wrap="square" rtlCol="0">
            <a:spAutoFit/>
          </a:bodyPr>
          <a:lstStyle/>
          <a:p>
            <a:r>
              <a:rPr kumimoji="1" lang="zh-CN" altLang="en-US" dirty="0">
                <a:latin typeface="Times New Roman" panose="02020603050405020304" pitchFamily="18" charset="0"/>
                <a:cs typeface="Times New Roman" panose="02020603050405020304" pitchFamily="18" charset="0"/>
              </a:rPr>
              <a:t>除以样本个数</a:t>
            </a:r>
            <a:r>
              <a:rPr kumimoji="1" lang="en-US" altLang="zh-CN" i="1"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，消除样本个数的影响</a:t>
            </a:r>
          </a:p>
        </p:txBody>
      </p:sp>
    </p:spTree>
    <p:extLst>
      <p:ext uri="{BB962C8B-B14F-4D97-AF65-F5344CB8AC3E}">
        <p14:creationId xmlns:p14="http://schemas.microsoft.com/office/powerpoint/2010/main" val="144462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56255A93-734C-33B6-F1A5-01914C2F2F83}"/>
              </a:ext>
            </a:extLst>
          </p:cNvPr>
          <p:cNvSpPr txBox="1">
            <a:spLocks noRot="1"/>
          </p:cNvSpPr>
          <p:nvPr/>
        </p:nvSpPr>
        <p:spPr>
          <a:xfrm>
            <a:off x="2555776" y="1131590"/>
            <a:ext cx="4824536" cy="3287264"/>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数学建模算法：逻辑回归</a:t>
            </a:r>
            <a:endPar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概述</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Sigmoid</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函数</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1" eaLnBrk="1" hangingPunct="1">
              <a:lnSpc>
                <a:spcPct val="150000"/>
              </a:lnSpc>
              <a:spcBef>
                <a:spcPct val="0"/>
              </a:spcBef>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相关激活函数</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lvl="2" eaLnBrk="1" hangingPunct="1">
              <a:lnSpc>
                <a:spcPct val="150000"/>
              </a:lnSpc>
              <a:spcBef>
                <a:spcPct val="0"/>
              </a:spcBef>
            </a:pPr>
            <a:r>
              <a:rPr lang="en-US" altLang="zh-CN" sz="1200" dirty="0" err="1">
                <a:latin typeface="Times New Roman" panose="02020603050405020304" pitchFamily="18" charset="0"/>
                <a:ea typeface="SimSun" panose="02010600030101010101" pitchFamily="2" charset="-122"/>
                <a:cs typeface="Times New Roman" panose="02020603050405020304" pitchFamily="18" charset="0"/>
              </a:rPr>
              <a:t>SiLU</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200" dirty="0" err="1">
                <a:latin typeface="Times New Roman" panose="02020603050405020304" pitchFamily="18" charset="0"/>
                <a:ea typeface="SimSun" panose="02010600030101010101" pitchFamily="2" charset="-122"/>
                <a:cs typeface="Times New Roman" panose="02020603050405020304" pitchFamily="18" charset="0"/>
              </a:rPr>
              <a:t>GeLU</a:t>
            </a: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损失函数与极大似然估计</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1" eaLnBrk="1" hangingPunct="1">
              <a:lnSpc>
                <a:spcPct val="150000"/>
              </a:lnSpc>
              <a:spcBef>
                <a:spcPct val="0"/>
              </a:spcBef>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高斯归一化的应用</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lvl="2" eaLnBrk="1" hangingPunct="1">
              <a:lnSpc>
                <a:spcPct val="150000"/>
              </a:lnSpc>
              <a:spcBef>
                <a:spcPct val="0"/>
              </a:spcBef>
            </a:pP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BN</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LN</a:t>
            </a:r>
          </a:p>
          <a:p>
            <a:pPr lvl="2" eaLnBrk="1" hangingPunct="1">
              <a:lnSpc>
                <a:spcPct val="150000"/>
              </a:lnSpc>
              <a:spcBef>
                <a:spcPct val="0"/>
              </a:spcBef>
            </a:pPr>
            <a:endParaRPr lang="en-US" altLang="zh-CN" sz="1200" dirty="0">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优化</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4640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损失函数</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7FE82A5-3DE6-504C-9B53-2C57D8DF9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60" y="933861"/>
            <a:ext cx="6156176" cy="2545189"/>
          </a:xfrm>
          <a:prstGeom prst="rect">
            <a:avLst/>
          </a:prstGeom>
        </p:spPr>
      </p:pic>
      <p:pic>
        <p:nvPicPr>
          <p:cNvPr id="7" name="图片 6">
            <a:extLst>
              <a:ext uri="{FF2B5EF4-FFF2-40B4-BE49-F238E27FC236}">
                <a16:creationId xmlns:a16="http://schemas.microsoft.com/office/drawing/2014/main" id="{E4B70E16-CC24-EA40-B72E-F8F6AF42D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676" y="3559431"/>
            <a:ext cx="5832648" cy="1420901"/>
          </a:xfrm>
          <a:prstGeom prst="rect">
            <a:avLst/>
          </a:prstGeom>
        </p:spPr>
      </p:pic>
    </p:spTree>
    <p:extLst>
      <p:ext uri="{BB962C8B-B14F-4D97-AF65-F5344CB8AC3E}">
        <p14:creationId xmlns:p14="http://schemas.microsoft.com/office/powerpoint/2010/main" val="174893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损失函数</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2C6F1FA1-1974-C34C-A854-EB784E421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44" y="833278"/>
            <a:ext cx="6156176" cy="2557503"/>
          </a:xfrm>
          <a:prstGeom prst="rect">
            <a:avLst/>
          </a:prstGeom>
        </p:spPr>
      </p:pic>
      <p:pic>
        <p:nvPicPr>
          <p:cNvPr id="8" name="图片 7">
            <a:extLst>
              <a:ext uri="{FF2B5EF4-FFF2-40B4-BE49-F238E27FC236}">
                <a16:creationId xmlns:a16="http://schemas.microsoft.com/office/drawing/2014/main" id="{487A1270-785C-CA48-B9D5-B05C0937D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668" y="3460079"/>
            <a:ext cx="5976664" cy="1505153"/>
          </a:xfrm>
          <a:prstGeom prst="rect">
            <a:avLst/>
          </a:prstGeom>
        </p:spPr>
      </p:pic>
    </p:spTree>
    <p:extLst>
      <p:ext uri="{BB962C8B-B14F-4D97-AF65-F5344CB8AC3E}">
        <p14:creationId xmlns:p14="http://schemas.microsoft.com/office/powerpoint/2010/main" val="171983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损失函数</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7FEEEEAB-DE50-C340-A870-4F6E0F70B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275606"/>
            <a:ext cx="7200800" cy="3097118"/>
          </a:xfrm>
          <a:prstGeom prst="rect">
            <a:avLst/>
          </a:prstGeom>
        </p:spPr>
      </p:pic>
    </p:spTree>
    <p:extLst>
      <p:ext uri="{BB962C8B-B14F-4D97-AF65-F5344CB8AC3E}">
        <p14:creationId xmlns:p14="http://schemas.microsoft.com/office/powerpoint/2010/main" val="3292634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极大似然估计</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A21BA52-1B9E-8D42-B9D6-AD86F21AD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941111"/>
            <a:ext cx="8427943" cy="994965"/>
          </a:xfrm>
          <a:prstGeom prst="rect">
            <a:avLst/>
          </a:prstGeom>
          <a:ln w="19050">
            <a:solidFill>
              <a:srgbClr val="C00000"/>
            </a:solidFill>
          </a:ln>
        </p:spPr>
      </p:pic>
      <p:pic>
        <p:nvPicPr>
          <p:cNvPr id="6" name="图片 5">
            <a:extLst>
              <a:ext uri="{FF2B5EF4-FFF2-40B4-BE49-F238E27FC236}">
                <a16:creationId xmlns:a16="http://schemas.microsoft.com/office/drawing/2014/main" id="{D14EA871-903F-CF4A-8306-667100BCC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2105994"/>
            <a:ext cx="8427943" cy="1615841"/>
          </a:xfrm>
          <a:prstGeom prst="rect">
            <a:avLst/>
          </a:prstGeom>
        </p:spPr>
      </p:pic>
      <p:pic>
        <p:nvPicPr>
          <p:cNvPr id="8" name="图片 7">
            <a:extLst>
              <a:ext uri="{FF2B5EF4-FFF2-40B4-BE49-F238E27FC236}">
                <a16:creationId xmlns:a16="http://schemas.microsoft.com/office/drawing/2014/main" id="{B7EBB8CB-627F-294F-9CA2-8056A7420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745" y="3945255"/>
            <a:ext cx="6108700" cy="1003300"/>
          </a:xfrm>
          <a:prstGeom prst="rect">
            <a:avLst/>
          </a:prstGeom>
        </p:spPr>
      </p:pic>
    </p:spTree>
    <p:extLst>
      <p:ext uri="{BB962C8B-B14F-4D97-AF65-F5344CB8AC3E}">
        <p14:creationId xmlns:p14="http://schemas.microsoft.com/office/powerpoint/2010/main" val="282887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极大似然估计</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78FD9B2-F354-5E49-A7D6-6DACF7807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842557"/>
            <a:ext cx="5805173" cy="2340262"/>
          </a:xfrm>
          <a:prstGeom prst="rect">
            <a:avLst/>
          </a:prstGeom>
        </p:spPr>
      </p:pic>
      <p:pic>
        <p:nvPicPr>
          <p:cNvPr id="6" name="图片 5">
            <a:extLst>
              <a:ext uri="{FF2B5EF4-FFF2-40B4-BE49-F238E27FC236}">
                <a16:creationId xmlns:a16="http://schemas.microsoft.com/office/drawing/2014/main" id="{282B9E8C-0368-D44F-BB83-CD2C79121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254" y="3293315"/>
            <a:ext cx="7001492" cy="1850185"/>
          </a:xfrm>
          <a:prstGeom prst="rect">
            <a:avLst/>
          </a:prstGeom>
        </p:spPr>
      </p:pic>
    </p:spTree>
    <p:extLst>
      <p:ext uri="{BB962C8B-B14F-4D97-AF65-F5344CB8AC3E}">
        <p14:creationId xmlns:p14="http://schemas.microsoft.com/office/powerpoint/2010/main" val="395545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正太分布的极大似然估计</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06DD00F-73CC-6C47-96F7-C8EF7B489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68" y="1087376"/>
            <a:ext cx="8598464" cy="1480847"/>
          </a:xfrm>
          <a:prstGeom prst="rect">
            <a:avLst/>
          </a:prstGeom>
        </p:spPr>
      </p:pic>
      <p:pic>
        <p:nvPicPr>
          <p:cNvPr id="6" name="图片 5">
            <a:extLst>
              <a:ext uri="{FF2B5EF4-FFF2-40B4-BE49-F238E27FC236}">
                <a16:creationId xmlns:a16="http://schemas.microsoft.com/office/drawing/2014/main" id="{71899191-297E-9E42-A0E1-169F97E86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94" y="2874423"/>
            <a:ext cx="5930900" cy="1435100"/>
          </a:xfrm>
          <a:prstGeom prst="rect">
            <a:avLst/>
          </a:prstGeom>
        </p:spPr>
      </p:pic>
    </p:spTree>
    <p:extLst>
      <p:ext uri="{BB962C8B-B14F-4D97-AF65-F5344CB8AC3E}">
        <p14:creationId xmlns:p14="http://schemas.microsoft.com/office/powerpoint/2010/main" val="240715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正太分布的极大似然估计</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E95F4B6E-5DED-3049-8193-B5C24BBF6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81" y="825443"/>
            <a:ext cx="6263451" cy="1314259"/>
          </a:xfrm>
          <a:prstGeom prst="rect">
            <a:avLst/>
          </a:prstGeom>
        </p:spPr>
      </p:pic>
      <p:pic>
        <p:nvPicPr>
          <p:cNvPr id="10" name="图片 9">
            <a:extLst>
              <a:ext uri="{FF2B5EF4-FFF2-40B4-BE49-F238E27FC236}">
                <a16:creationId xmlns:a16="http://schemas.microsoft.com/office/drawing/2014/main" id="{6811902F-F010-2842-ACFE-E6E1A51D2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2146301"/>
            <a:ext cx="7594497" cy="2997199"/>
          </a:xfrm>
          <a:prstGeom prst="rect">
            <a:avLst/>
          </a:prstGeom>
        </p:spPr>
      </p:pic>
    </p:spTree>
    <p:extLst>
      <p:ext uri="{BB962C8B-B14F-4D97-AF65-F5344CB8AC3E}">
        <p14:creationId xmlns:p14="http://schemas.microsoft.com/office/powerpoint/2010/main" val="41745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极大似然估计中取对数的优点</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18890E1-F611-874D-930A-8504E16B2CCE}"/>
              </a:ext>
            </a:extLst>
          </p:cNvPr>
          <p:cNvSpPr txBox="1"/>
          <p:nvPr/>
        </p:nvSpPr>
        <p:spPr>
          <a:xfrm>
            <a:off x="331851" y="1275606"/>
            <a:ext cx="8480297" cy="294817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简化计算</a:t>
            </a:r>
            <a:r>
              <a:rPr lang="zh-CN" altLang="en-US" dirty="0">
                <a:latin typeface="Times New Roman" panose="02020603050405020304" pitchFamily="18" charset="0"/>
                <a:cs typeface="Times New Roman" panose="02020603050405020304" pitchFamily="18" charset="0"/>
              </a:rPr>
              <a:t>：将乘法转化为加法，减少复杂度。</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数值稳定性</a:t>
            </a:r>
            <a:r>
              <a:rPr lang="zh-CN" altLang="en-US" dirty="0">
                <a:latin typeface="Times New Roman" panose="02020603050405020304" pitchFamily="18" charset="0"/>
                <a:cs typeface="Times New Roman" panose="02020603050405020304" pitchFamily="18" charset="0"/>
              </a:rPr>
              <a:t>：避免因多次相乘导致的浮点数下溢问题。多个概率值相乘时，最终的乘积可能会变得非常小，甚至趋近于</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，导致浮点数下溢（</a:t>
            </a:r>
            <a:r>
              <a:rPr lang="en" altLang="zh-CN" dirty="0">
                <a:latin typeface="Times New Roman" panose="02020603050405020304" pitchFamily="18" charset="0"/>
                <a:cs typeface="Times New Roman" panose="02020603050405020304" pitchFamily="18" charset="0"/>
              </a:rPr>
              <a:t>underflow</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问题。</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简化导数计算</a:t>
            </a:r>
            <a:r>
              <a:rPr lang="zh-CN" altLang="en-US" dirty="0">
                <a:latin typeface="Times New Roman" panose="02020603050405020304" pitchFamily="18" charset="0"/>
                <a:cs typeface="Times New Roman" panose="02020603050405020304" pitchFamily="18" charset="0"/>
              </a:rPr>
              <a:t>：对数化之后，导数的计算变得更加简单。</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单调性</a:t>
            </a:r>
            <a:r>
              <a:rPr lang="zh-CN" altLang="en-US" dirty="0">
                <a:latin typeface="Times New Roman" panose="02020603050405020304" pitchFamily="18" charset="0"/>
                <a:cs typeface="Times New Roman" panose="02020603050405020304" pitchFamily="18" charset="0"/>
              </a:rPr>
              <a:t>：最大化</a:t>
            </a:r>
            <a:r>
              <a:rPr lang="zh-CN" altLang="en-US" dirty="0">
                <a:solidFill>
                  <a:srgbClr val="0012FE"/>
                </a:solidFill>
                <a:latin typeface="Times New Roman" panose="02020603050405020304" pitchFamily="18" charset="0"/>
                <a:cs typeface="Times New Roman" panose="02020603050405020304" pitchFamily="18" charset="0"/>
              </a:rPr>
              <a:t>对数似然函数</a:t>
            </a:r>
            <a:r>
              <a:rPr lang="zh-CN" altLang="en-US" dirty="0">
                <a:latin typeface="Times New Roman" panose="02020603050405020304" pitchFamily="18" charset="0"/>
                <a:cs typeface="Times New Roman" panose="02020603050405020304" pitchFamily="18" charset="0"/>
              </a:rPr>
              <a:t>和最大化</a:t>
            </a:r>
            <a:r>
              <a:rPr lang="zh-CN" altLang="en-US" dirty="0">
                <a:solidFill>
                  <a:srgbClr val="0012FE"/>
                </a:solidFill>
                <a:latin typeface="Times New Roman" panose="02020603050405020304" pitchFamily="18" charset="0"/>
                <a:cs typeface="Times New Roman" panose="02020603050405020304" pitchFamily="18" charset="0"/>
              </a:rPr>
              <a:t>似然函数</a:t>
            </a:r>
            <a:r>
              <a:rPr lang="zh-CN" altLang="en-US" dirty="0">
                <a:latin typeface="Times New Roman" panose="02020603050405020304" pitchFamily="18" charset="0"/>
                <a:cs typeface="Times New Roman" panose="02020603050405020304" pitchFamily="18" charset="0"/>
              </a:rPr>
              <a:t>等价，不会改变优化问题的结果。对任意的 </a:t>
            </a:r>
            <a:r>
              <a:rPr lang="en" altLang="zh-CN" dirty="0">
                <a:latin typeface="Times New Roman" panose="02020603050405020304" pitchFamily="18" charset="0"/>
                <a:cs typeface="Times New Roman" panose="02020603050405020304" pitchFamily="18" charset="0"/>
              </a:rPr>
              <a:t>a </a:t>
            </a:r>
            <a:r>
              <a:rPr lang="zh-CN" altLang="en-US" dirty="0">
                <a:latin typeface="Times New Roman" panose="02020603050405020304" pitchFamily="18" charset="0"/>
                <a:cs typeface="Times New Roman" panose="02020603050405020304" pitchFamily="18" charset="0"/>
              </a:rPr>
              <a:t>和 </a:t>
            </a:r>
            <a:r>
              <a:rPr lang="en" altLang="zh-CN" dirty="0">
                <a:latin typeface="Times New Roman" panose="02020603050405020304" pitchFamily="18" charset="0"/>
                <a:cs typeface="Times New Roman" panose="02020603050405020304" pitchFamily="18" charset="0"/>
              </a:rPr>
              <a:t>b</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如果 </a:t>
            </a:r>
            <a:r>
              <a:rPr lang="en" altLang="zh-CN" dirty="0">
                <a:latin typeface="Times New Roman" panose="02020603050405020304" pitchFamily="18" charset="0"/>
                <a:cs typeface="Times New Roman" panose="02020603050405020304" pitchFamily="18" charset="0"/>
              </a:rPr>
              <a:t>a&gt;b</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那么 </a:t>
            </a:r>
            <a:r>
              <a:rPr lang="en" altLang="zh-CN" dirty="0">
                <a:latin typeface="Times New Roman" panose="02020603050405020304" pitchFamily="18" charset="0"/>
                <a:cs typeface="Times New Roman" panose="02020603050405020304" pitchFamily="18" charset="0"/>
              </a:rPr>
              <a:t>log(a)&gt;log(b)</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便于推导和分析</a:t>
            </a:r>
            <a:r>
              <a:rPr lang="zh-CN" altLang="en-US" dirty="0">
                <a:latin typeface="Times New Roman" panose="02020603050405020304" pitchFamily="18" charset="0"/>
                <a:cs typeface="Times New Roman" panose="02020603050405020304" pitchFamily="18" charset="0"/>
              </a:rPr>
              <a:t>：在统计推导和理论研究中，使用对数似然函数更加方便。</a:t>
            </a:r>
          </a:p>
        </p:txBody>
      </p:sp>
    </p:spTree>
    <p:extLst>
      <p:ext uri="{BB962C8B-B14F-4D97-AF65-F5344CB8AC3E}">
        <p14:creationId xmlns:p14="http://schemas.microsoft.com/office/powerpoint/2010/main" val="31047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高斯归一化在深度学习中的应用</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18890E1-F611-874D-930A-8504E16B2CCE}"/>
              </a:ext>
            </a:extLst>
          </p:cNvPr>
          <p:cNvSpPr txBox="1"/>
          <p:nvPr/>
        </p:nvSpPr>
        <p:spPr>
          <a:xfrm>
            <a:off x="331851" y="915566"/>
            <a:ext cx="8480297" cy="870688"/>
          </a:xfrm>
          <a:prstGeom prst="rect">
            <a:avLst/>
          </a:prstGeom>
          <a:noFill/>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归一化（</a:t>
            </a:r>
            <a:r>
              <a:rPr lang="en" altLang="zh-CN" dirty="0">
                <a:latin typeface="Times New Roman" panose="02020603050405020304" pitchFamily="18" charset="0"/>
                <a:cs typeface="Times New Roman" panose="02020603050405020304" pitchFamily="18" charset="0"/>
              </a:rPr>
              <a:t>Normalization</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在深度学习中是一种关键技术，旨在提高神经网络训练的性能、稳定性和速度。</a:t>
            </a:r>
          </a:p>
        </p:txBody>
      </p:sp>
      <p:sp>
        <p:nvSpPr>
          <p:cNvPr id="7" name="文本框 6">
            <a:extLst>
              <a:ext uri="{FF2B5EF4-FFF2-40B4-BE49-F238E27FC236}">
                <a16:creationId xmlns:a16="http://schemas.microsoft.com/office/drawing/2014/main" id="{41CE6735-25F0-6340-A972-15B335F1306C}"/>
              </a:ext>
            </a:extLst>
          </p:cNvPr>
          <p:cNvSpPr txBox="1"/>
          <p:nvPr/>
        </p:nvSpPr>
        <p:spPr>
          <a:xfrm>
            <a:off x="331851" y="1926086"/>
            <a:ext cx="8416612" cy="2862322"/>
          </a:xfrm>
          <a:prstGeom prst="rect">
            <a:avLst/>
          </a:prstGeom>
          <a:no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1</a:t>
            </a:r>
            <a:r>
              <a:rPr lang="zh-CN" altLang="en-US" b="1" dirty="0">
                <a:solidFill>
                  <a:srgbClr val="C00000"/>
                </a:solidFill>
                <a:latin typeface="Times New Roman" panose="02020603050405020304" pitchFamily="18" charset="0"/>
                <a:cs typeface="Times New Roman" panose="02020603050405020304" pitchFamily="18" charset="0"/>
              </a:rPr>
              <a:t>）加速训练收敛速度</a:t>
            </a:r>
            <a:r>
              <a:rPr lang="zh-CN" altLang="en-US" dirty="0">
                <a:solidFill>
                  <a:srgbClr val="C000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平滑优化过程</a:t>
            </a:r>
            <a:r>
              <a:rPr lang="zh-CN" altLang="en-US" dirty="0">
                <a:latin typeface="Times New Roman" panose="02020603050405020304" pitchFamily="18" charset="0"/>
                <a:cs typeface="Times New Roman" panose="02020603050405020304" pitchFamily="18" charset="0"/>
              </a:rPr>
              <a:t>：归一化使得输入数据或激活值的分布更加均匀，减小了特征之间的差异，使得损失函数的优化过程更加平滑。</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稳定梯度传播</a:t>
            </a:r>
            <a:r>
              <a:rPr lang="zh-CN" altLang="en-US" dirty="0">
                <a:latin typeface="Times New Roman" panose="02020603050405020304" pitchFamily="18" charset="0"/>
                <a:cs typeface="Times New Roman" panose="02020603050405020304" pitchFamily="18" charset="0"/>
              </a:rPr>
              <a:t>：通过防止梯度爆炸或消失，归一化确保了梯度能够有效地从输出层传播回输入层。</a:t>
            </a:r>
          </a:p>
          <a:p>
            <a:r>
              <a:rPr lang="en-US" altLang="zh-CN" b="1" dirty="0">
                <a:solidFill>
                  <a:srgbClr val="C00000"/>
                </a:solidFill>
                <a:latin typeface="Times New Roman" panose="02020603050405020304" pitchFamily="18" charset="0"/>
                <a:cs typeface="Times New Roman" panose="02020603050405020304" pitchFamily="18" charset="0"/>
              </a:rPr>
              <a:t>2</a:t>
            </a:r>
            <a:r>
              <a:rPr lang="zh-CN" altLang="en-US" b="1" dirty="0">
                <a:solidFill>
                  <a:srgbClr val="C00000"/>
                </a:solidFill>
                <a:latin typeface="Times New Roman" panose="02020603050405020304" pitchFamily="18" charset="0"/>
                <a:cs typeface="Times New Roman" panose="02020603050405020304" pitchFamily="18" charset="0"/>
              </a:rPr>
              <a:t>）减少内部协变量偏移（</a:t>
            </a:r>
            <a:r>
              <a:rPr lang="en" altLang="zh-CN" b="1" dirty="0">
                <a:solidFill>
                  <a:srgbClr val="C00000"/>
                </a:solidFill>
                <a:latin typeface="Times New Roman" panose="02020603050405020304" pitchFamily="18" charset="0"/>
                <a:cs typeface="Times New Roman" panose="02020603050405020304" pitchFamily="18" charset="0"/>
              </a:rPr>
              <a:t>Internal Covariate Shift</a:t>
            </a:r>
            <a:r>
              <a:rPr lang="zh-CN" altLang="en" b="1" dirty="0">
                <a:solidFill>
                  <a:srgbClr val="C00000"/>
                </a:solidFill>
                <a:latin typeface="Times New Roman" panose="02020603050405020304" pitchFamily="18" charset="0"/>
                <a:cs typeface="Times New Roman" panose="02020603050405020304" pitchFamily="18" charset="0"/>
              </a:rPr>
              <a:t>）</a:t>
            </a:r>
            <a:r>
              <a:rPr lang="zh-CN" altLang="e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稳定输入分布</a:t>
            </a:r>
            <a:r>
              <a:rPr lang="zh-CN" altLang="en-US" dirty="0">
                <a:latin typeface="Times New Roman" panose="02020603050405020304" pitchFamily="18" charset="0"/>
                <a:cs typeface="Times New Roman" panose="02020603050405020304" pitchFamily="18" charset="0"/>
              </a:rPr>
              <a:t>：在训练过程中，前一层参数的更新会导致后一层的输入分布发生变化。归一化通过固定数据的分布，减少了这种变化带来的影响。</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提高训练效率</a:t>
            </a:r>
            <a:r>
              <a:rPr lang="zh-CN" altLang="en-US" dirty="0">
                <a:latin typeface="Times New Roman" panose="02020603050405020304" pitchFamily="18" charset="0"/>
                <a:cs typeface="Times New Roman" panose="02020603050405020304" pitchFamily="18" charset="0"/>
              </a:rPr>
              <a:t>：减少内部协变量偏移有助于模型以更高的学习率进行训练，从而加快收敛。</a:t>
            </a:r>
          </a:p>
        </p:txBody>
      </p:sp>
    </p:spTree>
    <p:extLst>
      <p:ext uri="{BB962C8B-B14F-4D97-AF65-F5344CB8AC3E}">
        <p14:creationId xmlns:p14="http://schemas.microsoft.com/office/powerpoint/2010/main" val="406416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高斯归一化在深度学习中的应用</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94B44B79-AEF6-D741-87C6-6DA976F3B7AA}"/>
              </a:ext>
            </a:extLst>
          </p:cNvPr>
          <p:cNvSpPr txBox="1"/>
          <p:nvPr/>
        </p:nvSpPr>
        <p:spPr>
          <a:xfrm>
            <a:off x="373832" y="1059582"/>
            <a:ext cx="8208912" cy="3693319"/>
          </a:xfrm>
          <a:prstGeom prst="rect">
            <a:avLst/>
          </a:prstGeom>
          <a:noFill/>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3</a:t>
            </a:r>
            <a:r>
              <a:rPr lang="zh-CN" altLang="en-US" b="1" dirty="0">
                <a:solidFill>
                  <a:srgbClr val="C00000"/>
                </a:solidFill>
                <a:latin typeface="Times New Roman" panose="02020603050405020304" pitchFamily="18" charset="0"/>
                <a:cs typeface="Times New Roman" panose="02020603050405020304" pitchFamily="18" charset="0"/>
              </a:rPr>
              <a:t>）提高模型的泛化能力</a:t>
            </a:r>
            <a:r>
              <a:rPr lang="zh-CN" altLang="en-US" dirty="0">
                <a:solidFill>
                  <a:srgbClr val="C000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正则化效果</a:t>
            </a:r>
            <a:r>
              <a:rPr lang="zh-CN" altLang="en-US" dirty="0">
                <a:latin typeface="Times New Roman" panose="02020603050405020304" pitchFamily="18" charset="0"/>
                <a:cs typeface="Times New Roman" panose="02020603050405020304" pitchFamily="18" charset="0"/>
              </a:rPr>
              <a:t>：归一化在一定程度上起到了正则化的作用，减少了模型对特定训练数据的依赖，降低了过拟合的风险。</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增强鲁棒性</a:t>
            </a:r>
            <a:r>
              <a:rPr lang="zh-CN" altLang="en-US" dirty="0">
                <a:latin typeface="Times New Roman" panose="02020603050405020304" pitchFamily="18" charset="0"/>
                <a:cs typeface="Times New Roman" panose="02020603050405020304" pitchFamily="18" charset="0"/>
              </a:rPr>
              <a:t>：归一化使模型在面对未知数据时表现得更加稳健。</a:t>
            </a:r>
            <a:endParaRPr lang="en-US" altLang="zh-CN" dirty="0">
              <a:latin typeface="Times New Roman" panose="02020603050405020304" pitchFamily="18" charset="0"/>
              <a:cs typeface="Times New Roman" panose="02020603050405020304" pitchFamily="18" charset="0"/>
            </a:endParaRPr>
          </a:p>
          <a:p>
            <a:r>
              <a:rPr lang="en-US" altLang="zh-CN" b="1" dirty="0">
                <a:solidFill>
                  <a:srgbClr val="C00000"/>
                </a:solidFill>
                <a:latin typeface="Times New Roman" panose="02020603050405020304" pitchFamily="18" charset="0"/>
                <a:cs typeface="Times New Roman" panose="02020603050405020304" pitchFamily="18" charset="0"/>
              </a:rPr>
              <a:t>4</a:t>
            </a:r>
            <a:r>
              <a:rPr lang="zh-CN" altLang="en-US" b="1" dirty="0">
                <a:solidFill>
                  <a:srgbClr val="C00000"/>
                </a:solidFill>
                <a:latin typeface="Times New Roman" panose="02020603050405020304" pitchFamily="18" charset="0"/>
                <a:cs typeface="Times New Roman" panose="02020603050405020304" pitchFamily="18" charset="0"/>
              </a:rPr>
              <a:t>）降低对权值初始化的敏感性</a:t>
            </a:r>
            <a:r>
              <a:rPr lang="zh-CN" altLang="en-US" dirty="0">
                <a:solidFill>
                  <a:srgbClr val="C000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简化参数设置</a:t>
            </a:r>
            <a:r>
              <a:rPr lang="zh-CN" altLang="en-US" dirty="0">
                <a:latin typeface="Times New Roman" panose="02020603050405020304" pitchFamily="18" charset="0"/>
                <a:cs typeface="Times New Roman" panose="02020603050405020304" pitchFamily="18" charset="0"/>
              </a:rPr>
              <a:t>：由于数据被标准化处理，模型对初始权重不再过于敏感，减少了调参的复杂度。</a:t>
            </a:r>
          </a:p>
          <a:p>
            <a:r>
              <a:rPr lang="en-US" altLang="zh-CN" b="1" dirty="0">
                <a:solidFill>
                  <a:srgbClr val="C00000"/>
                </a:solidFill>
                <a:latin typeface="Times New Roman" panose="02020603050405020304" pitchFamily="18" charset="0"/>
                <a:cs typeface="Times New Roman" panose="02020603050405020304" pitchFamily="18" charset="0"/>
              </a:rPr>
              <a:t>5</a:t>
            </a:r>
            <a:r>
              <a:rPr lang="zh-CN" altLang="en-US" b="1" dirty="0">
                <a:solidFill>
                  <a:srgbClr val="C00000"/>
                </a:solidFill>
                <a:latin typeface="Times New Roman" panose="02020603050405020304" pitchFamily="18" charset="0"/>
                <a:cs typeface="Times New Roman" panose="02020603050405020304" pitchFamily="18" charset="0"/>
              </a:rPr>
              <a:t>）允许使用更高的学习率</a:t>
            </a:r>
            <a:r>
              <a:rPr lang="zh-CN" altLang="en-US" dirty="0">
                <a:solidFill>
                  <a:srgbClr val="C000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加速训练</a:t>
            </a:r>
            <a:r>
              <a:rPr lang="zh-CN" altLang="en-US" dirty="0">
                <a:latin typeface="Times New Roman" panose="02020603050405020304" pitchFamily="18" charset="0"/>
                <a:cs typeface="Times New Roman" panose="02020603050405020304" pitchFamily="18" charset="0"/>
              </a:rPr>
              <a:t>：归一化减少了参数更新时的波动，使得模型能够稳定地接受较大的学习率，从而进一步加速训练过程。</a:t>
            </a:r>
          </a:p>
          <a:p>
            <a:r>
              <a:rPr lang="en-US" altLang="zh-CN" b="1" dirty="0">
                <a:solidFill>
                  <a:srgbClr val="C00000"/>
                </a:solidFill>
                <a:latin typeface="Times New Roman" panose="02020603050405020304" pitchFamily="18" charset="0"/>
                <a:cs typeface="Times New Roman" panose="02020603050405020304" pitchFamily="18" charset="0"/>
              </a:rPr>
              <a:t>6</a:t>
            </a:r>
            <a:r>
              <a:rPr lang="zh-CN" altLang="en-US" b="1" dirty="0">
                <a:solidFill>
                  <a:srgbClr val="C00000"/>
                </a:solidFill>
                <a:latin typeface="Times New Roman" panose="02020603050405020304" pitchFamily="18" charset="0"/>
                <a:cs typeface="Times New Roman" panose="02020603050405020304" pitchFamily="18" charset="0"/>
              </a:rPr>
              <a:t>）改善深层网络的训练</a:t>
            </a:r>
            <a:r>
              <a:rPr lang="zh-CN" altLang="en-US" dirty="0">
                <a:solidFill>
                  <a:srgbClr val="C000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支持更深的网络结构</a:t>
            </a:r>
            <a:r>
              <a:rPr lang="zh-CN" altLang="en-US" dirty="0">
                <a:latin typeface="Times New Roman" panose="02020603050405020304" pitchFamily="18" charset="0"/>
                <a:cs typeface="Times New Roman" panose="02020603050405020304" pitchFamily="18" charset="0"/>
              </a:rPr>
              <a:t>：归一化技术缓解了随着网络深度增加而带来的训练困难，使得训练更深的神经网络成为可能。</a:t>
            </a:r>
          </a:p>
        </p:txBody>
      </p:sp>
    </p:spTree>
    <p:extLst>
      <p:ext uri="{BB962C8B-B14F-4D97-AF65-F5344CB8AC3E}">
        <p14:creationId xmlns:p14="http://schemas.microsoft.com/office/powerpoint/2010/main" val="301900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概述</a:t>
            </a:r>
          </a:p>
        </p:txBody>
      </p:sp>
      <p:sp>
        <p:nvSpPr>
          <p:cNvPr id="6" name="文本框 5">
            <a:extLst>
              <a:ext uri="{FF2B5EF4-FFF2-40B4-BE49-F238E27FC236}">
                <a16:creationId xmlns:a16="http://schemas.microsoft.com/office/drawing/2014/main" id="{D1CC4BB5-74A0-9A47-9976-0C785D60ABDE}"/>
              </a:ext>
            </a:extLst>
          </p:cNvPr>
          <p:cNvSpPr txBox="1"/>
          <p:nvPr/>
        </p:nvSpPr>
        <p:spPr>
          <a:xfrm>
            <a:off x="467544" y="987574"/>
            <a:ext cx="8208912" cy="1200329"/>
          </a:xfrm>
          <a:prstGeom prst="rect">
            <a:avLst/>
          </a:prstGeom>
          <a:solidFill>
            <a:schemeClr val="accent2">
              <a:lumMod val="20000"/>
              <a:lumOff val="80000"/>
            </a:schemeClr>
          </a:solidFill>
        </p:spPr>
        <p:txBody>
          <a:bodyPr wrap="square">
            <a:spAutoFit/>
          </a:bodyPr>
          <a:lstStyle/>
          <a:p>
            <a:r>
              <a:rPr lang="zh-CN" altLang="en-US" dirty="0">
                <a:latin typeface="Times New Roman" panose="02020603050405020304" pitchFamily="18" charset="0"/>
                <a:cs typeface="Times New Roman" panose="02020603050405020304" pitchFamily="18" charset="0"/>
              </a:rPr>
              <a:t>逻辑回归是一种用于分类任务的统计模型，尽管名字里有“回归”，</a:t>
            </a:r>
            <a:r>
              <a:rPr lang="zh-CN" altLang="en-US" dirty="0">
                <a:solidFill>
                  <a:srgbClr val="0012FE"/>
                </a:solidFill>
                <a:latin typeface="Times New Roman" panose="02020603050405020304" pitchFamily="18" charset="0"/>
                <a:cs typeface="Times New Roman" panose="02020603050405020304" pitchFamily="18" charset="0"/>
              </a:rPr>
              <a:t>它的主要功能是分类</a:t>
            </a:r>
            <a:r>
              <a:rPr lang="zh-CN" altLang="en-US" dirty="0">
                <a:latin typeface="Times New Roman" panose="02020603050405020304" pitchFamily="18" charset="0"/>
                <a:cs typeface="Times New Roman" panose="02020603050405020304" pitchFamily="18" charset="0"/>
              </a:rPr>
              <a:t>。逻辑回归模型通过估计</a:t>
            </a:r>
            <a:r>
              <a:rPr lang="zh-CN" altLang="en-US" dirty="0">
                <a:solidFill>
                  <a:srgbClr val="C00000"/>
                </a:solidFill>
                <a:latin typeface="Times New Roman" panose="02020603050405020304" pitchFamily="18" charset="0"/>
                <a:cs typeface="Times New Roman" panose="02020603050405020304" pitchFamily="18" charset="0"/>
              </a:rPr>
              <a:t>自变量（特征）和二元响应变量（类别）</a:t>
            </a:r>
            <a:r>
              <a:rPr lang="zh-CN" altLang="en-US" dirty="0">
                <a:latin typeface="Times New Roman" panose="02020603050405020304" pitchFamily="18" charset="0"/>
                <a:cs typeface="Times New Roman" panose="02020603050405020304" pitchFamily="18" charset="0"/>
              </a:rPr>
              <a:t>之间的关系，来预测一个观测值属于某一类的概率。逻辑回归在</a:t>
            </a:r>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世纪初期发展起来，广泛应用于许多领域，如医学、金融、社会科学等。</a:t>
            </a:r>
          </a:p>
        </p:txBody>
      </p:sp>
      <p:sp>
        <p:nvSpPr>
          <p:cNvPr id="7" name="文本框 6">
            <a:extLst>
              <a:ext uri="{FF2B5EF4-FFF2-40B4-BE49-F238E27FC236}">
                <a16:creationId xmlns:a16="http://schemas.microsoft.com/office/drawing/2014/main" id="{13F54B1F-20D4-DD40-8DD1-5D42B440C085}"/>
              </a:ext>
            </a:extLst>
          </p:cNvPr>
          <p:cNvSpPr txBox="1"/>
          <p:nvPr/>
        </p:nvSpPr>
        <p:spPr>
          <a:xfrm>
            <a:off x="467544" y="2404284"/>
            <a:ext cx="8136904" cy="1477328"/>
          </a:xfrm>
          <a:prstGeom prst="rect">
            <a:avLst/>
          </a:prstGeom>
          <a:noFill/>
        </p:spPr>
        <p:txBody>
          <a:bodyPr wrap="square">
            <a:spAutoFit/>
          </a:bodyPr>
          <a:lstStyle/>
          <a:p>
            <a:r>
              <a:rPr lang="zh-CN" altLang="en-US" dirty="0"/>
              <a:t>逻辑回归主要用于解决二分类问题，例如：</a:t>
            </a:r>
          </a:p>
          <a:p>
            <a:pPr>
              <a:buFont typeface="Arial" panose="020B0604020202020204" pitchFamily="34" charset="0"/>
              <a:buChar char="•"/>
            </a:pPr>
            <a:r>
              <a:rPr lang="zh-CN" altLang="en-US" b="1" dirty="0"/>
              <a:t>医学诊断</a:t>
            </a:r>
            <a:r>
              <a:rPr lang="zh-CN" altLang="en-US" dirty="0"/>
              <a:t>：根据患者的病历数据，预测某人是否患有某种疾病（如心脏病、癌症等）。</a:t>
            </a:r>
          </a:p>
          <a:p>
            <a:pPr>
              <a:buFont typeface="Arial" panose="020B0604020202020204" pitchFamily="34" charset="0"/>
              <a:buChar char="•"/>
            </a:pPr>
            <a:r>
              <a:rPr lang="zh-CN" altLang="en-US" b="1" dirty="0"/>
              <a:t>市场预测</a:t>
            </a:r>
            <a:r>
              <a:rPr lang="zh-CN" altLang="en-US" dirty="0"/>
              <a:t>：根据历史数据，预测消费者是否会购买某产品。</a:t>
            </a:r>
          </a:p>
          <a:p>
            <a:pPr>
              <a:buFont typeface="Arial" panose="020B0604020202020204" pitchFamily="34" charset="0"/>
              <a:buChar char="•"/>
            </a:pPr>
            <a:r>
              <a:rPr lang="zh-CN" altLang="en-US" b="1" dirty="0"/>
              <a:t>信用评分</a:t>
            </a:r>
            <a:r>
              <a:rPr lang="zh-CN" altLang="en-US" dirty="0"/>
              <a:t>：在金融领域中，根据个人财务历史数据，预测某人是否会违约。</a:t>
            </a:r>
          </a:p>
        </p:txBody>
      </p:sp>
      <p:sp>
        <p:nvSpPr>
          <p:cNvPr id="9" name="文本框 8">
            <a:extLst>
              <a:ext uri="{FF2B5EF4-FFF2-40B4-BE49-F238E27FC236}">
                <a16:creationId xmlns:a16="http://schemas.microsoft.com/office/drawing/2014/main" id="{90518381-EF45-484C-A5BA-B0AC1D775164}"/>
              </a:ext>
            </a:extLst>
          </p:cNvPr>
          <p:cNvSpPr txBox="1"/>
          <p:nvPr/>
        </p:nvSpPr>
        <p:spPr>
          <a:xfrm>
            <a:off x="467544" y="4025225"/>
            <a:ext cx="8208912" cy="923330"/>
          </a:xfrm>
          <a:prstGeom prst="rect">
            <a:avLst/>
          </a:prstGeom>
          <a:solidFill>
            <a:schemeClr val="accent2">
              <a:lumMod val="20000"/>
              <a:lumOff val="80000"/>
            </a:schemeClr>
          </a:solidFill>
        </p:spPr>
        <p:txBody>
          <a:bodyPr wrap="square">
            <a:spAutoFit/>
          </a:bodyPr>
          <a:lstStyle/>
          <a:p>
            <a:r>
              <a:rPr lang="zh-CN" altLang="en-US" dirty="0"/>
              <a:t>逻辑回归的模型简洁、计算高效、易于解释，是实际应用中最常用的分类算法之一。它不仅能够处理分类任务，还能够输出一个</a:t>
            </a:r>
            <a:r>
              <a:rPr lang="zh-CN" altLang="en-US" dirty="0">
                <a:solidFill>
                  <a:srgbClr val="C00000"/>
                </a:solidFill>
              </a:rPr>
              <a:t>类别的概率值</a:t>
            </a:r>
            <a:r>
              <a:rPr lang="zh-CN" altLang="en-US" dirty="0"/>
              <a:t>，这对于决策过程具有极大的帮助。</a:t>
            </a:r>
          </a:p>
        </p:txBody>
      </p:sp>
    </p:spTree>
    <p:extLst>
      <p:ext uri="{BB962C8B-B14F-4D97-AF65-F5344CB8AC3E}">
        <p14:creationId xmlns:p14="http://schemas.microsoft.com/office/powerpoint/2010/main" val="3519264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8310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30A60B77-43A6-F84E-BDDE-797506184ACC}"/>
              </a:ext>
            </a:extLst>
          </p:cNvPr>
          <p:cNvSpPr txBox="1"/>
          <p:nvPr/>
        </p:nvSpPr>
        <p:spPr>
          <a:xfrm>
            <a:off x="363694" y="915566"/>
            <a:ext cx="8416612" cy="1200329"/>
          </a:xfrm>
          <a:prstGeom prst="rect">
            <a:avLst/>
          </a:prstGeom>
          <a:solidFill>
            <a:schemeClr val="accent2">
              <a:lumMod val="20000"/>
              <a:lumOff val="80000"/>
            </a:schemeClr>
          </a:solidFill>
        </p:spPr>
        <p:txBody>
          <a:bodyPr wrap="square">
            <a:spAutoFit/>
          </a:bodyPr>
          <a:lstStyle/>
          <a:p>
            <a:r>
              <a:rPr lang="en" altLang="zh-CN" dirty="0">
                <a:latin typeface="Times New Roman" panose="02020603050405020304" pitchFamily="18" charset="0"/>
                <a:cs typeface="Times New Roman" panose="02020603050405020304" pitchFamily="18" charset="0"/>
              </a:rPr>
              <a:t>Batch Normalization</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批归一化）是深度学习中一种常用的归一化技术，由</a:t>
            </a:r>
            <a:r>
              <a:rPr lang="en" altLang="zh-CN" dirty="0">
                <a:latin typeface="Times New Roman" panose="02020603050405020304" pitchFamily="18" charset="0"/>
                <a:cs typeface="Times New Roman" panose="02020603050405020304" pitchFamily="18" charset="0"/>
              </a:rPr>
              <a:t>Sergey </a:t>
            </a:r>
            <a:r>
              <a:rPr lang="en" altLang="zh-CN" dirty="0" err="1">
                <a:latin typeface="Times New Roman" panose="02020603050405020304" pitchFamily="18" charset="0"/>
                <a:cs typeface="Times New Roman" panose="02020603050405020304" pitchFamily="18" charset="0"/>
              </a:rPr>
              <a:t>Ioffe</a:t>
            </a:r>
            <a:r>
              <a:rPr lang="zh-CN" altLang="en-US" dirty="0">
                <a:latin typeface="Times New Roman" panose="02020603050405020304" pitchFamily="18" charset="0"/>
                <a:cs typeface="Times New Roman" panose="02020603050405020304" pitchFamily="18" charset="0"/>
              </a:rPr>
              <a:t>和</a:t>
            </a:r>
            <a:r>
              <a:rPr lang="en" altLang="zh-CN" dirty="0">
                <a:latin typeface="Times New Roman" panose="02020603050405020304" pitchFamily="18" charset="0"/>
                <a:cs typeface="Times New Roman" panose="02020603050405020304" pitchFamily="18" charset="0"/>
              </a:rPr>
              <a:t>Christian </a:t>
            </a:r>
            <a:r>
              <a:rPr lang="en" altLang="zh-CN" dirty="0" err="1">
                <a:latin typeface="Times New Roman" panose="02020603050405020304" pitchFamily="18" charset="0"/>
                <a:cs typeface="Times New Roman" panose="02020603050405020304" pitchFamily="18" charset="0"/>
              </a:rPr>
              <a:t>Szegedy</a:t>
            </a:r>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2015</a:t>
            </a:r>
            <a:r>
              <a:rPr lang="zh-CN" altLang="en-US" dirty="0">
                <a:latin typeface="Times New Roman" panose="02020603050405020304" pitchFamily="18" charset="0"/>
                <a:cs typeface="Times New Roman" panose="02020603050405020304" pitchFamily="18" charset="0"/>
              </a:rPr>
              <a:t>年提出。它通过对每个批次的数据进行归一化处理，减小输入分布的变化（称为“内部协变量偏移”），</a:t>
            </a:r>
            <a:r>
              <a:rPr lang="zh-CN" altLang="en-US" dirty="0">
                <a:solidFill>
                  <a:srgbClr val="0012FE"/>
                </a:solidFill>
                <a:latin typeface="Times New Roman" panose="02020603050405020304" pitchFamily="18" charset="0"/>
                <a:cs typeface="Times New Roman" panose="02020603050405020304" pitchFamily="18" charset="0"/>
              </a:rPr>
              <a:t>从而加速网络训练，提高训练稳定性，并减少模型对权值初始化和学习率的敏感性</a:t>
            </a:r>
            <a:r>
              <a:rPr lang="zh-CN" altLang="en-US" dirty="0">
                <a:latin typeface="Times New Roman" panose="02020603050405020304" pitchFamily="18" charset="0"/>
                <a:cs typeface="Times New Roman" panose="02020603050405020304" pitchFamily="18" charset="0"/>
              </a:rPr>
              <a:t>。</a:t>
            </a:r>
          </a:p>
        </p:txBody>
      </p:sp>
      <p:pic>
        <p:nvPicPr>
          <p:cNvPr id="7" name="图片 6">
            <a:extLst>
              <a:ext uri="{FF2B5EF4-FFF2-40B4-BE49-F238E27FC236}">
                <a16:creationId xmlns:a16="http://schemas.microsoft.com/office/drawing/2014/main" id="{586867D7-5531-9C4F-93B0-F632726C6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79" y="2191315"/>
            <a:ext cx="7852526" cy="1563478"/>
          </a:xfrm>
          <a:prstGeom prst="rect">
            <a:avLst/>
          </a:prstGeom>
        </p:spPr>
      </p:pic>
      <p:pic>
        <p:nvPicPr>
          <p:cNvPr id="9" name="图片 8">
            <a:extLst>
              <a:ext uri="{FF2B5EF4-FFF2-40B4-BE49-F238E27FC236}">
                <a16:creationId xmlns:a16="http://schemas.microsoft.com/office/drawing/2014/main" id="{7AA2550B-CC63-3C4B-B51F-91F792F29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42" y="3830214"/>
            <a:ext cx="8172400" cy="1049488"/>
          </a:xfrm>
          <a:prstGeom prst="rect">
            <a:avLst/>
          </a:prstGeom>
        </p:spPr>
      </p:pic>
    </p:spTree>
    <p:extLst>
      <p:ext uri="{BB962C8B-B14F-4D97-AF65-F5344CB8AC3E}">
        <p14:creationId xmlns:p14="http://schemas.microsoft.com/office/powerpoint/2010/main" val="18548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13F77416-70C2-9C43-8287-D1C83A1F3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5" y="915566"/>
            <a:ext cx="3646931" cy="4104456"/>
          </a:xfrm>
          <a:prstGeom prst="rect">
            <a:avLst/>
          </a:prstGeom>
        </p:spPr>
      </p:pic>
      <p:pic>
        <p:nvPicPr>
          <p:cNvPr id="6" name="图片 5">
            <a:extLst>
              <a:ext uri="{FF2B5EF4-FFF2-40B4-BE49-F238E27FC236}">
                <a16:creationId xmlns:a16="http://schemas.microsoft.com/office/drawing/2014/main" id="{A5791440-22EA-F747-8DB7-354CD31CE0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096" y="1275606"/>
            <a:ext cx="4236052" cy="3374107"/>
          </a:xfrm>
          <a:prstGeom prst="rect">
            <a:avLst/>
          </a:prstGeom>
        </p:spPr>
      </p:pic>
    </p:spTree>
    <p:extLst>
      <p:ext uri="{BB962C8B-B14F-4D97-AF65-F5344CB8AC3E}">
        <p14:creationId xmlns:p14="http://schemas.microsoft.com/office/powerpoint/2010/main" val="550717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21FB3936-AA55-C242-A4DC-C942604CF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442" y="987574"/>
            <a:ext cx="6908800" cy="3403600"/>
          </a:xfrm>
          <a:prstGeom prst="rect">
            <a:avLst/>
          </a:prstGeom>
        </p:spPr>
      </p:pic>
      <p:sp>
        <p:nvSpPr>
          <p:cNvPr id="3" name="文本框 2">
            <a:extLst>
              <a:ext uri="{FF2B5EF4-FFF2-40B4-BE49-F238E27FC236}">
                <a16:creationId xmlns:a16="http://schemas.microsoft.com/office/drawing/2014/main" id="{71A46618-A683-EF4E-A66C-F383BC3CE472}"/>
              </a:ext>
            </a:extLst>
          </p:cNvPr>
          <p:cNvSpPr txBox="1"/>
          <p:nvPr/>
        </p:nvSpPr>
        <p:spPr>
          <a:xfrm>
            <a:off x="2823547" y="4546184"/>
            <a:ext cx="3560590"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前面的卷积层等可以不用添加</a:t>
            </a:r>
            <a:r>
              <a:rPr kumimoji="1" lang="en-US" altLang="zh-CN" dirty="0">
                <a:latin typeface="Times New Roman" panose="02020603050405020304" pitchFamily="18" charset="0"/>
                <a:cs typeface="Times New Roman" panose="02020603050405020304" pitchFamily="18" charset="0"/>
              </a:rPr>
              <a:t>bias</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3192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C10EEF1E-8417-0642-B388-A533E85BD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904" y="843558"/>
            <a:ext cx="5603876" cy="4185044"/>
          </a:xfrm>
          <a:prstGeom prst="rect">
            <a:avLst/>
          </a:prstGeom>
        </p:spPr>
      </p:pic>
    </p:spTree>
    <p:extLst>
      <p:ext uri="{BB962C8B-B14F-4D97-AF65-F5344CB8AC3E}">
        <p14:creationId xmlns:p14="http://schemas.microsoft.com/office/powerpoint/2010/main" val="2125154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3A67C828-A4AE-8746-8CE0-3F936970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34" y="918351"/>
            <a:ext cx="5462671" cy="2303822"/>
          </a:xfrm>
          <a:prstGeom prst="rect">
            <a:avLst/>
          </a:prstGeom>
        </p:spPr>
      </p:pic>
      <p:pic>
        <p:nvPicPr>
          <p:cNvPr id="8" name="图片 7">
            <a:extLst>
              <a:ext uri="{FF2B5EF4-FFF2-40B4-BE49-F238E27FC236}">
                <a16:creationId xmlns:a16="http://schemas.microsoft.com/office/drawing/2014/main" id="{1E76FA6C-120E-404B-A288-5D7F1541A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4" y="3463380"/>
            <a:ext cx="5308395" cy="1411092"/>
          </a:xfrm>
          <a:prstGeom prst="rect">
            <a:avLst/>
          </a:prstGeom>
        </p:spPr>
      </p:pic>
      <p:pic>
        <p:nvPicPr>
          <p:cNvPr id="10" name="图片 9">
            <a:extLst>
              <a:ext uri="{FF2B5EF4-FFF2-40B4-BE49-F238E27FC236}">
                <a16:creationId xmlns:a16="http://schemas.microsoft.com/office/drawing/2014/main" id="{7AA1EC72-F97D-FE44-A664-9D7198166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130" y="2355725"/>
            <a:ext cx="5654013" cy="1013605"/>
          </a:xfrm>
          <a:prstGeom prst="rect">
            <a:avLst/>
          </a:prstGeom>
        </p:spPr>
      </p:pic>
    </p:spTree>
    <p:extLst>
      <p:ext uri="{BB962C8B-B14F-4D97-AF65-F5344CB8AC3E}">
        <p14:creationId xmlns:p14="http://schemas.microsoft.com/office/powerpoint/2010/main" val="382436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91CE3AC1-5AB1-3B44-8FC8-260DA57A5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80770"/>
            <a:ext cx="3901974" cy="2878052"/>
          </a:xfrm>
          <a:prstGeom prst="rect">
            <a:avLst/>
          </a:prstGeom>
        </p:spPr>
      </p:pic>
      <p:pic>
        <p:nvPicPr>
          <p:cNvPr id="7" name="图片 6">
            <a:extLst>
              <a:ext uri="{FF2B5EF4-FFF2-40B4-BE49-F238E27FC236}">
                <a16:creationId xmlns:a16="http://schemas.microsoft.com/office/drawing/2014/main" id="{C637E6F2-3D3E-9C45-B580-6368E5374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5978" y="1480770"/>
            <a:ext cx="4652305" cy="2878052"/>
          </a:xfrm>
          <a:prstGeom prst="rect">
            <a:avLst/>
          </a:prstGeom>
        </p:spPr>
      </p:pic>
    </p:spTree>
    <p:extLst>
      <p:ext uri="{BB962C8B-B14F-4D97-AF65-F5344CB8AC3E}">
        <p14:creationId xmlns:p14="http://schemas.microsoft.com/office/powerpoint/2010/main" val="186897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BD23E21A-CD3B-9B4C-8244-D7BB05388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949" y="970891"/>
            <a:ext cx="5908102" cy="3977664"/>
          </a:xfrm>
          <a:prstGeom prst="rect">
            <a:avLst/>
          </a:prstGeom>
        </p:spPr>
      </p:pic>
    </p:spTree>
    <p:extLst>
      <p:ext uri="{BB962C8B-B14F-4D97-AF65-F5344CB8AC3E}">
        <p14:creationId xmlns:p14="http://schemas.microsoft.com/office/powerpoint/2010/main" val="1545804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5D2557B-3A35-ED4F-BA3F-5C3EE6D58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843558"/>
            <a:ext cx="4813441" cy="4208767"/>
          </a:xfrm>
          <a:prstGeom prst="rect">
            <a:avLst/>
          </a:prstGeom>
        </p:spPr>
      </p:pic>
      <p:pic>
        <p:nvPicPr>
          <p:cNvPr id="6" name="图片 5">
            <a:extLst>
              <a:ext uri="{FF2B5EF4-FFF2-40B4-BE49-F238E27FC236}">
                <a16:creationId xmlns:a16="http://schemas.microsoft.com/office/drawing/2014/main" id="{E6A0BCDA-40C2-D54E-ACB0-9180E3EAA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398" y="2037788"/>
            <a:ext cx="3425054" cy="1067924"/>
          </a:xfrm>
          <a:prstGeom prst="rect">
            <a:avLst/>
          </a:prstGeom>
        </p:spPr>
      </p:pic>
      <p:sp>
        <p:nvSpPr>
          <p:cNvPr id="9" name="文本框 8">
            <a:extLst>
              <a:ext uri="{FF2B5EF4-FFF2-40B4-BE49-F238E27FC236}">
                <a16:creationId xmlns:a16="http://schemas.microsoft.com/office/drawing/2014/main" id="{BCF13326-B095-C943-8ACF-AFF67FFB9502}"/>
              </a:ext>
            </a:extLst>
          </p:cNvPr>
          <p:cNvSpPr txBox="1"/>
          <p:nvPr/>
        </p:nvSpPr>
        <p:spPr>
          <a:xfrm>
            <a:off x="5315398" y="3547428"/>
            <a:ext cx="3827519" cy="1015663"/>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model.train() 训练时使用，Dropout 与 BatchNorm 等会生效</a:t>
            </a:r>
          </a:p>
          <a:p>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model.eval() 测试或推理时使用，Dropout 与 BatchNorm 等不生效</a:t>
            </a:r>
          </a:p>
        </p:txBody>
      </p:sp>
    </p:spTree>
    <p:extLst>
      <p:ext uri="{BB962C8B-B14F-4D97-AF65-F5344CB8AC3E}">
        <p14:creationId xmlns:p14="http://schemas.microsoft.com/office/powerpoint/2010/main" val="230497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：应用位置</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11D4BBC7-9B74-324D-BD14-5449AE8C7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18446"/>
            <a:ext cx="4495676" cy="3779504"/>
          </a:xfrm>
          <a:prstGeom prst="rect">
            <a:avLst/>
          </a:prstGeom>
        </p:spPr>
      </p:pic>
      <p:pic>
        <p:nvPicPr>
          <p:cNvPr id="8" name="图片 7">
            <a:extLst>
              <a:ext uri="{FF2B5EF4-FFF2-40B4-BE49-F238E27FC236}">
                <a16:creationId xmlns:a16="http://schemas.microsoft.com/office/drawing/2014/main" id="{E209E366-5B55-B842-B93C-5956F145D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7464" y="1218267"/>
            <a:ext cx="4418452" cy="3579862"/>
          </a:xfrm>
          <a:prstGeom prst="rect">
            <a:avLst/>
          </a:prstGeom>
        </p:spPr>
      </p:pic>
    </p:spTree>
    <p:extLst>
      <p:ext uri="{BB962C8B-B14F-4D97-AF65-F5344CB8AC3E}">
        <p14:creationId xmlns:p14="http://schemas.microsoft.com/office/powerpoint/2010/main" val="4250690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融合</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76D30744-0CF2-884A-8FAD-B06A87048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928" y="858694"/>
            <a:ext cx="5977828" cy="4161328"/>
          </a:xfrm>
          <a:prstGeom prst="rect">
            <a:avLst/>
          </a:prstGeom>
        </p:spPr>
      </p:pic>
    </p:spTree>
    <p:extLst>
      <p:ext uri="{BB962C8B-B14F-4D97-AF65-F5344CB8AC3E}">
        <p14:creationId xmlns:p14="http://schemas.microsoft.com/office/powerpoint/2010/main" val="4161960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线性回归</a:t>
            </a:r>
          </a:p>
        </p:txBody>
      </p:sp>
      <p:sp>
        <p:nvSpPr>
          <p:cNvPr id="4" name="文本框 3">
            <a:extLst>
              <a:ext uri="{FF2B5EF4-FFF2-40B4-BE49-F238E27FC236}">
                <a16:creationId xmlns:a16="http://schemas.microsoft.com/office/drawing/2014/main" id="{A62F3950-9614-F84E-8B03-369942AA236A}"/>
              </a:ext>
            </a:extLst>
          </p:cNvPr>
          <p:cNvSpPr txBox="1"/>
          <p:nvPr/>
        </p:nvSpPr>
        <p:spPr>
          <a:xfrm>
            <a:off x="287524" y="843558"/>
            <a:ext cx="8568952" cy="1200329"/>
          </a:xfrm>
          <a:prstGeom prst="rect">
            <a:avLst/>
          </a:prstGeom>
          <a:solidFill>
            <a:schemeClr val="accent2">
              <a:lumMod val="20000"/>
              <a:lumOff val="80000"/>
            </a:schemeClr>
          </a:solidFill>
        </p:spPr>
        <p:txBody>
          <a:bodyPr wrap="square">
            <a:spAutoFit/>
          </a:bodyPr>
          <a:lstStyle/>
          <a:p>
            <a:r>
              <a:rPr lang="zh-CN" altLang="en-US" b="1" dirty="0">
                <a:latin typeface="Times New Roman" panose="02020603050405020304" pitchFamily="18" charset="0"/>
                <a:cs typeface="Times New Roman" panose="02020603050405020304" pitchFamily="18" charset="0"/>
              </a:rPr>
              <a:t>线性回归</a:t>
            </a:r>
            <a:r>
              <a:rPr lang="zh-CN" altLang="en-US" dirty="0">
                <a:latin typeface="Times New Roman" panose="02020603050405020304" pitchFamily="18" charset="0"/>
                <a:cs typeface="Times New Roman" panose="02020603050405020304" pitchFamily="18" charset="0"/>
              </a:rPr>
              <a:t>是一种用于分析目标变量与一个或多个特征变量之间关系的基本统计模型。它通过拟合一个线性方程来最小化预测值与真实值之间的差距，通常用于回归问题。</a:t>
            </a:r>
            <a:r>
              <a:rPr lang="zh-CN" altLang="en-US" dirty="0">
                <a:solidFill>
                  <a:srgbClr val="C00000"/>
                </a:solidFill>
                <a:latin typeface="Times New Roman" panose="02020603050405020304" pitchFamily="18" charset="0"/>
                <a:cs typeface="Times New Roman" panose="02020603050405020304" pitchFamily="18" charset="0"/>
              </a:rPr>
              <a:t>逻辑回归的关键思想在于，首先将输入特征通过</a:t>
            </a:r>
            <a:r>
              <a:rPr lang="zh-CN" altLang="en-US" dirty="0">
                <a:solidFill>
                  <a:srgbClr val="0012FE"/>
                </a:solidFill>
                <a:latin typeface="Times New Roman" panose="02020603050405020304" pitchFamily="18" charset="0"/>
                <a:cs typeface="Times New Roman" panose="02020603050405020304" pitchFamily="18" charset="0"/>
              </a:rPr>
              <a:t>线性组合</a:t>
            </a:r>
            <a:r>
              <a:rPr lang="zh-CN" altLang="en-US" dirty="0">
                <a:solidFill>
                  <a:srgbClr val="C00000"/>
                </a:solidFill>
                <a:latin typeface="Times New Roman" panose="02020603050405020304" pitchFamily="18" charset="0"/>
                <a:cs typeface="Times New Roman" panose="02020603050405020304" pitchFamily="18" charset="0"/>
              </a:rPr>
              <a:t>得到</a:t>
            </a:r>
            <a:r>
              <a:rPr lang="zh-CN" altLang="en-US" dirty="0">
                <a:solidFill>
                  <a:srgbClr val="0012FE"/>
                </a:solidFill>
                <a:latin typeface="Times New Roman" panose="02020603050405020304" pitchFamily="18" charset="0"/>
                <a:cs typeface="Times New Roman" panose="02020603050405020304" pitchFamily="18" charset="0"/>
              </a:rPr>
              <a:t>一个值</a:t>
            </a:r>
            <a:r>
              <a:rPr lang="zh-CN" altLang="en-US" dirty="0">
                <a:solidFill>
                  <a:srgbClr val="C00000"/>
                </a:solidFill>
                <a:latin typeface="Times New Roman" panose="02020603050405020304" pitchFamily="18" charset="0"/>
                <a:cs typeface="Times New Roman" panose="02020603050405020304" pitchFamily="18" charset="0"/>
              </a:rPr>
              <a:t>，然后使用</a:t>
            </a:r>
            <a:r>
              <a:rPr lang="en" altLang="zh-CN" dirty="0">
                <a:solidFill>
                  <a:srgbClr val="0012FE"/>
                </a:solidFill>
                <a:latin typeface="Times New Roman" panose="02020603050405020304" pitchFamily="18" charset="0"/>
                <a:cs typeface="Times New Roman" panose="02020603050405020304" pitchFamily="18" charset="0"/>
              </a:rPr>
              <a:t>Sigmoid</a:t>
            </a:r>
            <a:r>
              <a:rPr lang="zh-CN" altLang="en-US" dirty="0">
                <a:solidFill>
                  <a:srgbClr val="0012FE"/>
                </a:solidFill>
                <a:latin typeface="Times New Roman" panose="02020603050405020304" pitchFamily="18" charset="0"/>
                <a:cs typeface="Times New Roman" panose="02020603050405020304" pitchFamily="18" charset="0"/>
              </a:rPr>
              <a:t>函数</a:t>
            </a:r>
            <a:r>
              <a:rPr lang="zh-CN" altLang="en-US" dirty="0">
                <a:solidFill>
                  <a:srgbClr val="C00000"/>
                </a:solidFill>
                <a:latin typeface="Times New Roman" panose="02020603050405020304" pitchFamily="18" charset="0"/>
                <a:cs typeface="Times New Roman" panose="02020603050405020304" pitchFamily="18" charset="0"/>
              </a:rPr>
              <a:t>将这个值转换为</a:t>
            </a:r>
            <a:r>
              <a:rPr lang="zh-CN" altLang="en-US" dirty="0">
                <a:solidFill>
                  <a:srgbClr val="0012FE"/>
                </a:solidFill>
                <a:latin typeface="Times New Roman" panose="02020603050405020304" pitchFamily="18" charset="0"/>
                <a:cs typeface="Times New Roman" panose="02020603050405020304" pitchFamily="18" charset="0"/>
              </a:rPr>
              <a:t>概率</a:t>
            </a:r>
            <a:r>
              <a:rPr lang="zh-CN" altLang="en-US" dirty="0">
                <a:solidFill>
                  <a:srgbClr val="C00000"/>
                </a:solidFill>
                <a:latin typeface="Times New Roman" panose="02020603050405020304" pitchFamily="18" charset="0"/>
                <a:cs typeface="Times New Roman" panose="02020603050405020304" pitchFamily="18" charset="0"/>
              </a:rPr>
              <a:t>。</a:t>
            </a:r>
          </a:p>
        </p:txBody>
      </p:sp>
      <p:pic>
        <p:nvPicPr>
          <p:cNvPr id="8" name="图片 7">
            <a:extLst>
              <a:ext uri="{FF2B5EF4-FFF2-40B4-BE49-F238E27FC236}">
                <a16:creationId xmlns:a16="http://schemas.microsoft.com/office/drawing/2014/main" id="{84CE909B-9741-1E41-8FE2-DB83C1336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526" y="2311400"/>
            <a:ext cx="4533900" cy="520700"/>
          </a:xfrm>
          <a:prstGeom prst="rect">
            <a:avLst/>
          </a:prstGeom>
          <a:solidFill>
            <a:schemeClr val="accent2">
              <a:lumMod val="20000"/>
              <a:lumOff val="80000"/>
            </a:schemeClr>
          </a:solidFill>
        </p:spPr>
      </p:pic>
      <p:pic>
        <p:nvPicPr>
          <p:cNvPr id="10" name="图片 9">
            <a:extLst>
              <a:ext uri="{FF2B5EF4-FFF2-40B4-BE49-F238E27FC236}">
                <a16:creationId xmlns:a16="http://schemas.microsoft.com/office/drawing/2014/main" id="{523A26FD-1D7B-AB4D-BD9A-76080B60D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3144825"/>
            <a:ext cx="5486400" cy="1727200"/>
          </a:xfrm>
          <a:prstGeom prst="rect">
            <a:avLst/>
          </a:prstGeom>
          <a:solidFill>
            <a:schemeClr val="accent2">
              <a:lumMod val="20000"/>
              <a:lumOff val="80000"/>
            </a:schemeClr>
          </a:solidFill>
        </p:spPr>
      </p:pic>
      <p:sp>
        <p:nvSpPr>
          <p:cNvPr id="11" name="文本框 10">
            <a:extLst>
              <a:ext uri="{FF2B5EF4-FFF2-40B4-BE49-F238E27FC236}">
                <a16:creationId xmlns:a16="http://schemas.microsoft.com/office/drawing/2014/main" id="{32A2E2F8-A496-6440-8548-96A24B1D7A89}"/>
              </a:ext>
            </a:extLst>
          </p:cNvPr>
          <p:cNvSpPr txBox="1"/>
          <p:nvPr/>
        </p:nvSpPr>
        <p:spPr>
          <a:xfrm>
            <a:off x="621422" y="2405306"/>
            <a:ext cx="1569660" cy="369332"/>
          </a:xfrm>
          <a:prstGeom prst="rect">
            <a:avLst/>
          </a:prstGeom>
          <a:solidFill>
            <a:schemeClr val="accent2">
              <a:lumMod val="20000"/>
              <a:lumOff val="80000"/>
            </a:schemeClr>
          </a:solidFill>
        </p:spPr>
        <p:txBody>
          <a:bodyPr wrap="none" rtlCol="0">
            <a:spAutoFit/>
          </a:bodyPr>
          <a:lstStyle/>
          <a:p>
            <a:r>
              <a:rPr kumimoji="1" lang="zh-CN" altLang="en-US" dirty="0"/>
              <a:t>多元线性回归</a:t>
            </a:r>
          </a:p>
        </p:txBody>
      </p:sp>
    </p:spTree>
    <p:extLst>
      <p:ext uri="{BB962C8B-B14F-4D97-AF65-F5344CB8AC3E}">
        <p14:creationId xmlns:p14="http://schemas.microsoft.com/office/powerpoint/2010/main" val="3614935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批归一化（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：优点</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F214071-3D37-0449-B4BC-1DE145737343}"/>
              </a:ext>
            </a:extLst>
          </p:cNvPr>
          <p:cNvSpPr txBox="1"/>
          <p:nvPr/>
        </p:nvSpPr>
        <p:spPr>
          <a:xfrm>
            <a:off x="395536" y="1131590"/>
            <a:ext cx="8352928" cy="3416320"/>
          </a:xfrm>
          <a:prstGeom prst="rect">
            <a:avLst/>
          </a:prstGeom>
          <a:noFill/>
        </p:spPr>
        <p:txBody>
          <a:bodyPr wrap="square">
            <a:spAutoFit/>
          </a:bodyPr>
          <a:lstStyle/>
          <a:p>
            <a:pPr marL="342900" indent="-342900">
              <a:buFont typeface="+mj-lt"/>
              <a:buAutoNum type="arabicPeriod"/>
            </a:pPr>
            <a:r>
              <a:rPr lang="zh-CN" altLang="en-US" b="1" dirty="0">
                <a:solidFill>
                  <a:srgbClr val="C00000"/>
                </a:solidFill>
                <a:latin typeface="Times New Roman" panose="02020603050405020304" pitchFamily="18" charset="0"/>
                <a:cs typeface="Times New Roman" panose="02020603050405020304" pitchFamily="18" charset="0"/>
              </a:rPr>
              <a:t>加速收敛</a:t>
            </a:r>
            <a:r>
              <a:rPr lang="zh-CN" altLang="en-US" dirty="0">
                <a:solidFill>
                  <a:srgbClr val="C00000"/>
                </a:solidFill>
                <a:latin typeface="Times New Roman" panose="02020603050405020304" pitchFamily="18" charset="0"/>
                <a:cs typeface="Times New Roman" panose="02020603050405020304" pitchFamily="18" charset="0"/>
              </a:rPr>
              <a:t>：</a:t>
            </a:r>
          </a:p>
          <a:p>
            <a:pPr marL="800100" lvl="1" indent="-342900">
              <a:buFont typeface="+mj-lt"/>
              <a:buAutoNum type="arabicPeriod"/>
            </a:pPr>
            <a:r>
              <a:rPr lang="en" altLang="zh-CN" dirty="0">
                <a:latin typeface="Times New Roman" panose="02020603050405020304" pitchFamily="18" charset="0"/>
                <a:cs typeface="Times New Roman" panose="02020603050405020304" pitchFamily="18" charset="0"/>
              </a:rPr>
              <a:t>Batch Normalization</a:t>
            </a:r>
            <a:r>
              <a:rPr lang="zh-CN" altLang="en-US" dirty="0">
                <a:latin typeface="Times New Roman" panose="02020603050405020304" pitchFamily="18" charset="0"/>
                <a:cs typeface="Times New Roman" panose="02020603050405020304" pitchFamily="18" charset="0"/>
              </a:rPr>
              <a:t>允许使用</a:t>
            </a:r>
            <a:r>
              <a:rPr lang="zh-CN" altLang="en-US" dirty="0">
                <a:solidFill>
                  <a:srgbClr val="C00000"/>
                </a:solidFill>
                <a:latin typeface="Times New Roman" panose="02020603050405020304" pitchFamily="18" charset="0"/>
                <a:cs typeface="Times New Roman" panose="02020603050405020304" pitchFamily="18" charset="0"/>
              </a:rPr>
              <a:t>更高的学习率</a:t>
            </a:r>
            <a:r>
              <a:rPr lang="zh-CN" altLang="en-US" dirty="0">
                <a:latin typeface="Times New Roman" panose="02020603050405020304" pitchFamily="18" charset="0"/>
                <a:cs typeface="Times New Roman" panose="02020603050405020304" pitchFamily="18" charset="0"/>
              </a:rPr>
              <a:t>，从而加快收敛速度。</a:t>
            </a:r>
          </a:p>
          <a:p>
            <a:pPr marL="800100" lvl="1" indent="-342900">
              <a:buFont typeface="+mj-lt"/>
              <a:buAutoNum type="arabicPeriod"/>
            </a:pPr>
            <a:r>
              <a:rPr lang="zh-CN" altLang="en-US" dirty="0">
                <a:latin typeface="Times New Roman" panose="02020603050405020304" pitchFamily="18" charset="0"/>
                <a:cs typeface="Times New Roman" panose="02020603050405020304" pitchFamily="18" charset="0"/>
              </a:rPr>
              <a:t>归一化减少了输入分布的变化，保持激活值稳定，优化过程更加高效。</a:t>
            </a:r>
          </a:p>
          <a:p>
            <a:pPr marL="342900" indent="-342900">
              <a:buFont typeface="+mj-lt"/>
              <a:buAutoNum type="arabicPeriod"/>
            </a:pPr>
            <a:r>
              <a:rPr lang="zh-CN" altLang="en-US" b="1" dirty="0">
                <a:solidFill>
                  <a:srgbClr val="C00000"/>
                </a:solidFill>
                <a:latin typeface="Times New Roman" panose="02020603050405020304" pitchFamily="18" charset="0"/>
                <a:cs typeface="Times New Roman" panose="02020603050405020304" pitchFamily="18" charset="0"/>
              </a:rPr>
              <a:t>缓解梯度消失与梯度爆炸</a:t>
            </a:r>
            <a:r>
              <a:rPr lang="zh-CN" altLang="en-US" dirty="0">
                <a:solidFill>
                  <a:srgbClr val="C00000"/>
                </a:solidFill>
                <a:latin typeface="Times New Roman" panose="02020603050405020304" pitchFamily="18" charset="0"/>
                <a:cs typeface="Times New Roman" panose="02020603050405020304" pitchFamily="18" charset="0"/>
              </a:rPr>
              <a:t>：</a:t>
            </a:r>
          </a:p>
          <a:p>
            <a:pPr marL="800100" lvl="1" indent="-342900">
              <a:buFont typeface="+mj-lt"/>
              <a:buAutoNum type="arabicPeriod"/>
            </a:pPr>
            <a:r>
              <a:rPr lang="zh-CN" altLang="en-US" dirty="0">
                <a:latin typeface="Times New Roman" panose="02020603050405020304" pitchFamily="18" charset="0"/>
                <a:cs typeface="Times New Roman" panose="02020603050405020304" pitchFamily="18" charset="0"/>
              </a:rPr>
              <a:t>通过对输入分布进行归一化，使得梯度保持在合理范围内，有效</a:t>
            </a:r>
            <a:r>
              <a:rPr lang="zh-CN" altLang="en-US" dirty="0">
                <a:solidFill>
                  <a:srgbClr val="C00000"/>
                </a:solidFill>
                <a:latin typeface="Times New Roman" panose="02020603050405020304" pitchFamily="18" charset="0"/>
                <a:cs typeface="Times New Roman" panose="02020603050405020304" pitchFamily="18" charset="0"/>
              </a:rPr>
              <a:t>防止梯度消失或梯度爆炸</a:t>
            </a:r>
            <a:r>
              <a:rPr lang="zh-CN" altLang="en-US" dirty="0">
                <a:latin typeface="Times New Roman" panose="02020603050405020304" pitchFamily="18" charset="0"/>
                <a:cs typeface="Times New Roman" panose="02020603050405020304" pitchFamily="18" charset="0"/>
              </a:rPr>
              <a:t>的问题。</a:t>
            </a:r>
          </a:p>
          <a:p>
            <a:pPr marL="342900" indent="-342900">
              <a:buFont typeface="+mj-lt"/>
              <a:buAutoNum type="arabicPeriod"/>
            </a:pPr>
            <a:r>
              <a:rPr lang="zh-CN" altLang="en-US" b="1" dirty="0">
                <a:solidFill>
                  <a:srgbClr val="C00000"/>
                </a:solidFill>
                <a:latin typeface="Times New Roman" panose="02020603050405020304" pitchFamily="18" charset="0"/>
                <a:cs typeface="Times New Roman" panose="02020603050405020304" pitchFamily="18" charset="0"/>
              </a:rPr>
              <a:t>降低对参数初始化的敏感性</a:t>
            </a:r>
            <a:r>
              <a:rPr lang="zh-CN" altLang="en-US" dirty="0">
                <a:solidFill>
                  <a:srgbClr val="C00000"/>
                </a:solidFill>
                <a:latin typeface="Times New Roman" panose="02020603050405020304" pitchFamily="18" charset="0"/>
                <a:cs typeface="Times New Roman" panose="02020603050405020304" pitchFamily="18" charset="0"/>
              </a:rPr>
              <a:t>：</a:t>
            </a:r>
          </a:p>
          <a:p>
            <a:pPr marL="800100" lvl="1" indent="-342900">
              <a:buFont typeface="+mj-lt"/>
              <a:buAutoNum type="arabicPeriod"/>
            </a:pPr>
            <a:r>
              <a:rPr lang="en" altLang="zh-CN" dirty="0">
                <a:latin typeface="Times New Roman" panose="02020603050405020304" pitchFamily="18" charset="0"/>
                <a:cs typeface="Times New Roman" panose="02020603050405020304" pitchFamily="18" charset="0"/>
              </a:rPr>
              <a:t>Batch Normalization</a:t>
            </a:r>
            <a:r>
              <a:rPr lang="zh-CN" altLang="en-US" dirty="0">
                <a:latin typeface="Times New Roman" panose="02020603050405020304" pitchFamily="18" charset="0"/>
                <a:cs typeface="Times New Roman" panose="02020603050405020304" pitchFamily="18" charset="0"/>
              </a:rPr>
              <a:t>让网络在不同的初始化权重情况下都能够较好地收敛，从而减少调参工作量。</a:t>
            </a:r>
          </a:p>
          <a:p>
            <a:pPr marL="342900" indent="-342900">
              <a:buFont typeface="+mj-lt"/>
              <a:buAutoNum type="arabicPeriod"/>
            </a:pPr>
            <a:r>
              <a:rPr lang="zh-CN" altLang="en-US" b="1" dirty="0">
                <a:solidFill>
                  <a:srgbClr val="C00000"/>
                </a:solidFill>
                <a:latin typeface="Times New Roman" panose="02020603050405020304" pitchFamily="18" charset="0"/>
                <a:cs typeface="Times New Roman" panose="02020603050405020304" pitchFamily="18" charset="0"/>
              </a:rPr>
              <a:t>具备一定的正则化效果，增强泛化能力</a:t>
            </a:r>
            <a:r>
              <a:rPr lang="zh-CN" altLang="en-US" dirty="0">
                <a:solidFill>
                  <a:srgbClr val="C00000"/>
                </a:solidFill>
                <a:latin typeface="Times New Roman" panose="02020603050405020304" pitchFamily="18" charset="0"/>
                <a:cs typeface="Times New Roman" panose="02020603050405020304" pitchFamily="18" charset="0"/>
              </a:rPr>
              <a:t>：</a:t>
            </a:r>
          </a:p>
          <a:p>
            <a:pPr marL="800100" lvl="1" indent="-342900">
              <a:buFont typeface="+mj-lt"/>
              <a:buAutoNum type="arabicPeriod"/>
            </a:pPr>
            <a:r>
              <a:rPr lang="zh-CN" altLang="en-US" dirty="0">
                <a:latin typeface="Times New Roman" panose="02020603050405020304" pitchFamily="18" charset="0"/>
                <a:cs typeface="Times New Roman" panose="02020603050405020304" pitchFamily="18" charset="0"/>
              </a:rPr>
              <a:t>在一定程度上起到防止过拟合的作用，尤其是在小批量数据上，因而可以减少或避免对</a:t>
            </a:r>
            <a:r>
              <a:rPr lang="en" altLang="zh-CN" dirty="0">
                <a:latin typeface="Times New Roman" panose="02020603050405020304" pitchFamily="18" charset="0"/>
                <a:cs typeface="Times New Roman" panose="02020603050405020304" pitchFamily="18" charset="0"/>
              </a:rPr>
              <a:t>Dropout</a:t>
            </a:r>
            <a:r>
              <a:rPr lang="zh-CN" altLang="en-US" dirty="0">
                <a:latin typeface="Times New Roman" panose="02020603050405020304" pitchFamily="18" charset="0"/>
                <a:cs typeface="Times New Roman" panose="02020603050405020304" pitchFamily="18" charset="0"/>
              </a:rPr>
              <a:t>的使用。</a:t>
            </a:r>
          </a:p>
        </p:txBody>
      </p:sp>
    </p:spTree>
    <p:extLst>
      <p:ext uri="{BB962C8B-B14F-4D97-AF65-F5344CB8AC3E}">
        <p14:creationId xmlns:p14="http://schemas.microsoft.com/office/powerpoint/2010/main" val="156999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层归一化（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1FEA435-7AC6-754A-88A1-E7469CAEE7B9}"/>
              </a:ext>
            </a:extLst>
          </p:cNvPr>
          <p:cNvSpPr txBox="1"/>
          <p:nvPr/>
        </p:nvSpPr>
        <p:spPr>
          <a:xfrm>
            <a:off x="395536" y="915566"/>
            <a:ext cx="8280920" cy="1200329"/>
          </a:xfrm>
          <a:prstGeom prst="rect">
            <a:avLst/>
          </a:prstGeom>
          <a:solidFill>
            <a:schemeClr val="accent2">
              <a:lumMod val="20000"/>
              <a:lumOff val="80000"/>
            </a:schemeClr>
          </a:solidFill>
        </p:spPr>
        <p:txBody>
          <a:bodyPr wrap="square">
            <a:spAutoFit/>
          </a:bodyPr>
          <a:lstStyle/>
          <a:p>
            <a:r>
              <a:rPr lang="en" altLang="zh-CN" dirty="0">
                <a:latin typeface="Times New Roman" panose="02020603050405020304" pitchFamily="18" charset="0"/>
                <a:cs typeface="Times New Roman" panose="02020603050405020304" pitchFamily="18" charset="0"/>
              </a:rPr>
              <a:t>Layer Normalization</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层归一化）是深度学习中的一种归一化方法，由</a:t>
            </a:r>
            <a:r>
              <a:rPr lang="en" altLang="zh-CN" dirty="0">
                <a:latin typeface="Times New Roman" panose="02020603050405020304" pitchFamily="18" charset="0"/>
                <a:cs typeface="Times New Roman" panose="02020603050405020304" pitchFamily="18" charset="0"/>
              </a:rPr>
              <a:t>Jimmy Ba</a:t>
            </a:r>
            <a:r>
              <a:rPr lang="zh-CN" altLang="en-US" dirty="0">
                <a:latin typeface="Times New Roman" panose="02020603050405020304" pitchFamily="18" charset="0"/>
                <a:cs typeface="Times New Roman" panose="02020603050405020304" pitchFamily="18" charset="0"/>
              </a:rPr>
              <a:t>等人于</a:t>
            </a:r>
            <a:r>
              <a:rPr lang="en-US" altLang="zh-CN" dirty="0">
                <a:latin typeface="Times New Roman" panose="02020603050405020304" pitchFamily="18" charset="0"/>
                <a:cs typeface="Times New Roman" panose="02020603050405020304" pitchFamily="18" charset="0"/>
              </a:rPr>
              <a:t>2016</a:t>
            </a:r>
            <a:r>
              <a:rPr lang="zh-CN" altLang="en-US" dirty="0">
                <a:latin typeface="Times New Roman" panose="02020603050405020304" pitchFamily="18" charset="0"/>
                <a:cs typeface="Times New Roman" panose="02020603050405020304" pitchFamily="18" charset="0"/>
              </a:rPr>
              <a:t>年提出。与</a:t>
            </a:r>
            <a:r>
              <a:rPr lang="en" altLang="zh-CN" dirty="0">
                <a:latin typeface="Times New Roman" panose="02020603050405020304" pitchFamily="18" charset="0"/>
                <a:cs typeface="Times New Roman" panose="02020603050405020304" pitchFamily="18" charset="0"/>
              </a:rPr>
              <a:t>Batch Normalization</a:t>
            </a:r>
            <a:r>
              <a:rPr lang="zh-CN" altLang="en-US" dirty="0">
                <a:latin typeface="Times New Roman" panose="02020603050405020304" pitchFamily="18" charset="0"/>
                <a:cs typeface="Times New Roman" panose="02020603050405020304" pitchFamily="18" charset="0"/>
              </a:rPr>
              <a:t>不同，</a:t>
            </a:r>
            <a:r>
              <a:rPr lang="en" altLang="zh-CN" dirty="0">
                <a:latin typeface="Times New Roman" panose="02020603050405020304" pitchFamily="18" charset="0"/>
                <a:cs typeface="Times New Roman" panose="02020603050405020304" pitchFamily="18" charset="0"/>
              </a:rPr>
              <a:t>Layer Normalization</a:t>
            </a:r>
            <a:r>
              <a:rPr lang="zh-CN" altLang="en-US" dirty="0">
                <a:latin typeface="Times New Roman" panose="02020603050405020304" pitchFamily="18" charset="0"/>
                <a:cs typeface="Times New Roman" panose="02020603050405020304" pitchFamily="18" charset="0"/>
              </a:rPr>
              <a:t>对</a:t>
            </a:r>
            <a:r>
              <a:rPr lang="zh-CN" altLang="en-US" dirty="0">
                <a:solidFill>
                  <a:srgbClr val="C00000"/>
                </a:solidFill>
                <a:latin typeface="Times New Roman" panose="02020603050405020304" pitchFamily="18" charset="0"/>
                <a:cs typeface="Times New Roman" panose="02020603050405020304" pitchFamily="18" charset="0"/>
              </a:rPr>
              <a:t>每个样本进行归一化处理</a:t>
            </a:r>
            <a:r>
              <a:rPr lang="zh-CN" altLang="en-US" dirty="0">
                <a:latin typeface="Times New Roman" panose="02020603050405020304" pitchFamily="18" charset="0"/>
                <a:cs typeface="Times New Roman" panose="02020603050405020304" pitchFamily="18" charset="0"/>
              </a:rPr>
              <a:t>，而不是对批次中的样本进行归一化。这种方法特别适合于循环神经网络（</a:t>
            </a:r>
            <a:r>
              <a:rPr lang="en" altLang="zh-CN" dirty="0">
                <a:latin typeface="Times New Roman" panose="02020603050405020304" pitchFamily="18" charset="0"/>
                <a:cs typeface="Times New Roman" panose="02020603050405020304" pitchFamily="18" charset="0"/>
              </a:rPr>
              <a:t>RNN</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和其他不适合批归一化的模型。</a:t>
            </a:r>
          </a:p>
        </p:txBody>
      </p:sp>
      <p:pic>
        <p:nvPicPr>
          <p:cNvPr id="8" name="图片 7">
            <a:extLst>
              <a:ext uri="{FF2B5EF4-FFF2-40B4-BE49-F238E27FC236}">
                <a16:creationId xmlns:a16="http://schemas.microsoft.com/office/drawing/2014/main" id="{87142327-E26B-F549-921B-507DCDDAC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571750"/>
            <a:ext cx="4968552" cy="1751653"/>
          </a:xfrm>
          <a:prstGeom prst="rect">
            <a:avLst/>
          </a:prstGeom>
        </p:spPr>
      </p:pic>
      <p:pic>
        <p:nvPicPr>
          <p:cNvPr id="10" name="图片 9">
            <a:extLst>
              <a:ext uri="{FF2B5EF4-FFF2-40B4-BE49-F238E27FC236}">
                <a16:creationId xmlns:a16="http://schemas.microsoft.com/office/drawing/2014/main" id="{9C08C1BC-37FA-3043-B9EE-C6A788816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282" y="2260268"/>
            <a:ext cx="3150174" cy="2427734"/>
          </a:xfrm>
          <a:prstGeom prst="rect">
            <a:avLst/>
          </a:prstGeom>
        </p:spPr>
      </p:pic>
    </p:spTree>
    <p:extLst>
      <p:ext uri="{BB962C8B-B14F-4D97-AF65-F5344CB8AC3E}">
        <p14:creationId xmlns:p14="http://schemas.microsoft.com/office/powerpoint/2010/main" val="15008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cs typeface="Times New Roman" panose="02020603050405020304" pitchFamily="18" charset="0"/>
              </a:rPr>
              <a:t>层归一化（</a:t>
            </a:r>
            <a:r>
              <a:rPr lang="en" altLang="zh-CN" sz="2400" b="1" dirty="0">
                <a:solidFill>
                  <a:srgbClr val="630D5F"/>
                </a:solidFill>
                <a:latin typeface="Times New Roman" panose="02020603050405020304" pitchFamily="18" charset="0"/>
                <a:cs typeface="Times New Roman" panose="02020603050405020304" pitchFamily="18" charset="0"/>
              </a:rPr>
              <a:t>Layer Normalization</a:t>
            </a:r>
            <a:r>
              <a:rPr lang="zh-CN" altLang="en" sz="2400" b="1" dirty="0">
                <a:solidFill>
                  <a:srgbClr val="630D5F"/>
                </a:solidFill>
                <a:latin typeface="Times New Roman" panose="02020603050405020304" pitchFamily="18" charset="0"/>
                <a:cs typeface="Times New Roman" panose="02020603050405020304" pitchFamily="18" charset="0"/>
              </a:rPr>
              <a:t>）</a:t>
            </a:r>
            <a:endParaRPr lang="en"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2A3A531-A14B-0E4D-9A2B-15924CF1C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26" y="903205"/>
            <a:ext cx="4320480" cy="1127772"/>
          </a:xfrm>
          <a:prstGeom prst="rect">
            <a:avLst/>
          </a:prstGeom>
        </p:spPr>
      </p:pic>
      <p:pic>
        <p:nvPicPr>
          <p:cNvPr id="6" name="图片 5">
            <a:extLst>
              <a:ext uri="{FF2B5EF4-FFF2-40B4-BE49-F238E27FC236}">
                <a16:creationId xmlns:a16="http://schemas.microsoft.com/office/drawing/2014/main" id="{8517113B-0F29-B449-B16B-458CA0E86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26" y="2162989"/>
            <a:ext cx="4452070" cy="2833746"/>
          </a:xfrm>
          <a:prstGeom prst="rect">
            <a:avLst/>
          </a:prstGeom>
        </p:spPr>
      </p:pic>
      <p:sp>
        <p:nvSpPr>
          <p:cNvPr id="8" name="文本框 7">
            <a:extLst>
              <a:ext uri="{FF2B5EF4-FFF2-40B4-BE49-F238E27FC236}">
                <a16:creationId xmlns:a16="http://schemas.microsoft.com/office/drawing/2014/main" id="{BA443739-4A94-2F40-AEFB-2C9896F54AD1}"/>
              </a:ext>
            </a:extLst>
          </p:cNvPr>
          <p:cNvSpPr txBox="1"/>
          <p:nvPr/>
        </p:nvSpPr>
        <p:spPr>
          <a:xfrm>
            <a:off x="5076056" y="1275606"/>
            <a:ext cx="3816424" cy="3600986"/>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训练最先进的深度神经网络需要极高的计算成本。</a:t>
            </a:r>
            <a:r>
              <a:rPr lang="zh-CN" altLang="en-US" sz="1200" dirty="0">
                <a:solidFill>
                  <a:srgbClr val="C00000"/>
                </a:solidFill>
                <a:latin typeface="Times New Roman" panose="02020603050405020304" pitchFamily="18" charset="0"/>
                <a:cs typeface="Times New Roman" panose="02020603050405020304" pitchFamily="18" charset="0"/>
              </a:rPr>
              <a:t>减少训练时间的一种方法是对神经元的活动进行归一化。最近引入的一种技术</a:t>
            </a:r>
            <a:r>
              <a:rPr lang="zh-CN" altLang="en-US" sz="1200" dirty="0">
                <a:latin typeface="Times New Roman" panose="02020603050405020304" pitchFamily="18" charset="0"/>
                <a:cs typeface="Times New Roman" panose="02020603050405020304" pitchFamily="18" charset="0"/>
              </a:rPr>
              <a:t>称为批归一化（</a:t>
            </a:r>
            <a:r>
              <a:rPr lang="en" altLang="zh-CN" sz="1200" dirty="0">
                <a:latin typeface="Times New Roman" panose="02020603050405020304" pitchFamily="18" charset="0"/>
                <a:cs typeface="Times New Roman" panose="02020603050405020304" pitchFamily="18" charset="0"/>
              </a:rPr>
              <a:t>Batch Normalization</a:t>
            </a:r>
            <a:r>
              <a:rPr lang="zh-CN" altLang="e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其通过计算一个小批次（</a:t>
            </a:r>
            <a:r>
              <a:rPr lang="en" altLang="zh-CN" sz="1200" dirty="0">
                <a:latin typeface="Times New Roman" panose="02020603050405020304" pitchFamily="18" charset="0"/>
                <a:cs typeface="Times New Roman" panose="02020603050405020304" pitchFamily="18" charset="0"/>
              </a:rPr>
              <a:t>mini-batch</a:t>
            </a:r>
            <a:r>
              <a:rPr lang="zh-CN" altLang="e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训练样本的输入和来得到均值和方差，然后将这些均值和方差用于归一化该神经元在每个训练样本中的输入和。这大幅减少了前馈神经网络中的训练时间。</a:t>
            </a:r>
            <a:r>
              <a:rPr lang="zh-CN" altLang="en-US" sz="1200" dirty="0">
                <a:solidFill>
                  <a:srgbClr val="C00000"/>
                </a:solidFill>
                <a:latin typeface="Times New Roman" panose="02020603050405020304" pitchFamily="18" charset="0"/>
                <a:cs typeface="Times New Roman" panose="02020603050405020304" pitchFamily="18" charset="0"/>
              </a:rPr>
              <a:t>然而</a:t>
            </a:r>
            <a:r>
              <a:rPr lang="zh-CN" altLang="en-US" sz="1200" dirty="0">
                <a:latin typeface="Times New Roman" panose="02020603050405020304" pitchFamily="18" charset="0"/>
                <a:cs typeface="Times New Roman" panose="02020603050405020304" pitchFamily="18" charset="0"/>
              </a:rPr>
              <a:t>，批归一化的效果依赖于小批次的大小，且其在循环神经网络中的应用并不直接。</a:t>
            </a:r>
            <a:r>
              <a:rPr lang="zh-CN" altLang="en-US" sz="1200" dirty="0">
                <a:solidFill>
                  <a:srgbClr val="C00000"/>
                </a:solidFill>
                <a:latin typeface="Times New Roman" panose="02020603050405020304" pitchFamily="18" charset="0"/>
                <a:cs typeface="Times New Roman" panose="02020603050405020304" pitchFamily="18" charset="0"/>
              </a:rPr>
              <a:t>在本文中</a:t>
            </a:r>
            <a:r>
              <a:rPr lang="zh-CN" altLang="en-US" sz="1200" dirty="0">
                <a:latin typeface="Times New Roman" panose="02020603050405020304" pitchFamily="18" charset="0"/>
                <a:cs typeface="Times New Roman" panose="02020603050405020304" pitchFamily="18" charset="0"/>
              </a:rPr>
              <a:t>，我们将批归一化转化为层归一化（</a:t>
            </a:r>
            <a:r>
              <a:rPr lang="en" altLang="zh-CN" sz="1200" dirty="0">
                <a:latin typeface="Times New Roman" panose="02020603050405020304" pitchFamily="18" charset="0"/>
                <a:cs typeface="Times New Roman" panose="02020603050405020304" pitchFamily="18" charset="0"/>
              </a:rPr>
              <a:t>Layer Normalization</a:t>
            </a:r>
            <a:r>
              <a:rPr lang="zh-CN" altLang="e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即通过单个训练样本中一个层内所有神经元的输入和来计算用于归一化的均值和方差。</a:t>
            </a:r>
            <a:r>
              <a:rPr lang="zh-CN" altLang="en-US" sz="1200" dirty="0">
                <a:solidFill>
                  <a:srgbClr val="C00000"/>
                </a:solidFill>
                <a:latin typeface="Times New Roman" panose="02020603050405020304" pitchFamily="18" charset="0"/>
                <a:cs typeface="Times New Roman" panose="02020603050405020304" pitchFamily="18" charset="0"/>
              </a:rPr>
              <a:t>与批归一化类似</a:t>
            </a:r>
            <a:r>
              <a:rPr lang="zh-CN" altLang="en-US" sz="1200" dirty="0">
                <a:latin typeface="Times New Roman" panose="02020603050405020304" pitchFamily="18" charset="0"/>
                <a:cs typeface="Times New Roman" panose="02020603050405020304" pitchFamily="18" charset="0"/>
              </a:rPr>
              <a:t>，我们也为每个神经元在归一化后、非线性激活之前应用了自适应的偏移和增益。</a:t>
            </a:r>
            <a:r>
              <a:rPr lang="zh-CN" altLang="en-US" sz="1200" dirty="0">
                <a:solidFill>
                  <a:srgbClr val="C00000"/>
                </a:solidFill>
                <a:latin typeface="Times New Roman" panose="02020603050405020304" pitchFamily="18" charset="0"/>
                <a:cs typeface="Times New Roman" panose="02020603050405020304" pitchFamily="18" charset="0"/>
              </a:rPr>
              <a:t>然而</a:t>
            </a:r>
            <a:r>
              <a:rPr lang="zh-CN" altLang="en-US" sz="1200" dirty="0">
                <a:latin typeface="Times New Roman" panose="02020603050405020304" pitchFamily="18" charset="0"/>
                <a:cs typeface="Times New Roman" panose="02020603050405020304" pitchFamily="18" charset="0"/>
              </a:rPr>
              <a:t>，层归一化在训练和测试阶段执行的计算完全相同。通过在每个时间步分别计算归一化统计量，层归一化可直接应用于循环神经网络。</a:t>
            </a:r>
            <a:r>
              <a:rPr lang="zh-CN" altLang="en-US" sz="1200" dirty="0">
                <a:solidFill>
                  <a:srgbClr val="C00000"/>
                </a:solidFill>
                <a:latin typeface="Times New Roman" panose="02020603050405020304" pitchFamily="18" charset="0"/>
                <a:cs typeface="Times New Roman" panose="02020603050405020304" pitchFamily="18" charset="0"/>
              </a:rPr>
              <a:t>层归一化在稳定循环网络的隐藏状态动态方面非常有效</a:t>
            </a:r>
            <a:r>
              <a:rPr lang="zh-CN" altLang="en-US" sz="1200" dirty="0">
                <a:latin typeface="Times New Roman" panose="02020603050405020304" pitchFamily="18" charset="0"/>
                <a:cs typeface="Times New Roman" panose="02020603050405020304" pitchFamily="18" charset="0"/>
              </a:rPr>
              <a:t>。</a:t>
            </a:r>
            <a:r>
              <a:rPr lang="zh-CN" altLang="en-US" sz="1200" dirty="0">
                <a:solidFill>
                  <a:srgbClr val="C00000"/>
                </a:solidFill>
                <a:latin typeface="Times New Roman" panose="02020603050405020304" pitchFamily="18" charset="0"/>
                <a:cs typeface="Times New Roman" panose="02020603050405020304" pitchFamily="18" charset="0"/>
              </a:rPr>
              <a:t>通过实验</a:t>
            </a:r>
            <a:r>
              <a:rPr lang="zh-CN" altLang="en-US" sz="1200" dirty="0">
                <a:latin typeface="Times New Roman" panose="02020603050405020304" pitchFamily="18" charset="0"/>
                <a:cs typeface="Times New Roman" panose="02020603050405020304" pitchFamily="18" charset="0"/>
              </a:rPr>
              <a:t>，我们展示了与先前的技术相比，层归一化能够显著减少训练时间。</a:t>
            </a:r>
          </a:p>
        </p:txBody>
      </p:sp>
    </p:spTree>
    <p:extLst>
      <p:ext uri="{BB962C8B-B14F-4D97-AF65-F5344CB8AC3E}">
        <p14:creationId xmlns:p14="http://schemas.microsoft.com/office/powerpoint/2010/main" val="70249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cs typeface="Times New Roman" panose="02020603050405020304" pitchFamily="18" charset="0"/>
              </a:rPr>
              <a:t>层归一化（</a:t>
            </a:r>
            <a:r>
              <a:rPr lang="en" altLang="zh-CN" sz="2400" b="1" dirty="0">
                <a:solidFill>
                  <a:srgbClr val="630D5F"/>
                </a:solidFill>
                <a:latin typeface="Times New Roman" panose="02020603050405020304" pitchFamily="18" charset="0"/>
                <a:cs typeface="Times New Roman" panose="02020603050405020304" pitchFamily="18" charset="0"/>
              </a:rPr>
              <a:t>Layer Normalization</a:t>
            </a:r>
            <a:r>
              <a:rPr lang="zh-CN" altLang="en" sz="2400" b="1" dirty="0">
                <a:solidFill>
                  <a:srgbClr val="630D5F"/>
                </a:solidFill>
                <a:latin typeface="Times New Roman" panose="02020603050405020304" pitchFamily="18" charset="0"/>
                <a:cs typeface="Times New Roman" panose="02020603050405020304" pitchFamily="18" charset="0"/>
              </a:rPr>
              <a:t>）</a:t>
            </a:r>
            <a:endParaRPr lang="en"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092FE90-BA12-2540-82B1-E5F7AB2DC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563822"/>
            <a:ext cx="5112568" cy="2304795"/>
          </a:xfrm>
          <a:prstGeom prst="rect">
            <a:avLst/>
          </a:prstGeom>
        </p:spPr>
      </p:pic>
      <p:sp>
        <p:nvSpPr>
          <p:cNvPr id="6" name="文本框 5">
            <a:extLst>
              <a:ext uri="{FF2B5EF4-FFF2-40B4-BE49-F238E27FC236}">
                <a16:creationId xmlns:a16="http://schemas.microsoft.com/office/drawing/2014/main" id="{73A5AFDE-0383-8A46-B25A-C7305532F26F}"/>
              </a:ext>
            </a:extLst>
          </p:cNvPr>
          <p:cNvSpPr txBox="1"/>
          <p:nvPr/>
        </p:nvSpPr>
        <p:spPr>
          <a:xfrm>
            <a:off x="5364088" y="1131590"/>
            <a:ext cx="3672408" cy="3231654"/>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在计算机视觉和语音处理的各种监督学习任务中，使用随机梯度下降（</a:t>
            </a:r>
            <a:r>
              <a:rPr lang="en" altLang="zh-CN" sz="1200" dirty="0">
                <a:latin typeface="Times New Roman" panose="02020603050405020304" pitchFamily="18" charset="0"/>
                <a:cs typeface="Times New Roman" panose="02020603050405020304" pitchFamily="18" charset="0"/>
              </a:rPr>
              <a:t>SGD</a:t>
            </a:r>
            <a:r>
              <a:rPr lang="zh-CN" altLang="e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版本训练的深度神经网络已被证明能够显著超越以往的方法。</a:t>
            </a:r>
            <a:r>
              <a:rPr lang="zh-CN" altLang="en-US" sz="1200" dirty="0">
                <a:solidFill>
                  <a:srgbClr val="C00000"/>
                </a:solidFill>
                <a:latin typeface="Times New Roman" panose="02020603050405020304" pitchFamily="18" charset="0"/>
                <a:cs typeface="Times New Roman" panose="02020603050405020304" pitchFamily="18" charset="0"/>
              </a:rPr>
              <a:t>然而，最先进的深度神经网络通常需要多天的训练时间。</a:t>
            </a:r>
            <a:r>
              <a:rPr lang="zh-CN" altLang="en-US" sz="1200" dirty="0">
                <a:latin typeface="Times New Roman" panose="02020603050405020304" pitchFamily="18" charset="0"/>
                <a:cs typeface="Times New Roman" panose="02020603050405020304" pitchFamily="18" charset="0"/>
              </a:rPr>
              <a:t>可以通过在不同机器上对训练数据的不同子集计算梯度，或者将神经网络本身分布到多台机器上来加速学习过程，</a:t>
            </a:r>
            <a:r>
              <a:rPr lang="zh-CN" altLang="en-US" sz="1200" dirty="0">
                <a:solidFill>
                  <a:srgbClr val="C00000"/>
                </a:solidFill>
                <a:latin typeface="Times New Roman" panose="02020603050405020304" pitchFamily="18" charset="0"/>
                <a:cs typeface="Times New Roman" panose="02020603050405020304" pitchFamily="18" charset="0"/>
              </a:rPr>
              <a:t>但这种方法需要大量的通信和复杂的软件支持，且随着并行化程度的增加，效果递减明显。</a:t>
            </a:r>
            <a:r>
              <a:rPr lang="zh-CN" altLang="en-US" sz="1200" dirty="0">
                <a:latin typeface="Times New Roman" panose="02020603050405020304" pitchFamily="18" charset="0"/>
                <a:cs typeface="Times New Roman" panose="02020603050405020304" pitchFamily="18" charset="0"/>
              </a:rPr>
              <a:t>另一种方法是修改神经网络前向传播过程中的计算方式，使得学习变得更容易。</a:t>
            </a:r>
            <a:r>
              <a:rPr lang="zh-CN" altLang="en-US" sz="1200" dirty="0">
                <a:solidFill>
                  <a:srgbClr val="C00000"/>
                </a:solidFill>
                <a:latin typeface="Times New Roman" panose="02020603050405020304" pitchFamily="18" charset="0"/>
                <a:cs typeface="Times New Roman" panose="02020603050405020304" pitchFamily="18" charset="0"/>
              </a:rPr>
              <a:t>最近提出的批归一化（</a:t>
            </a:r>
            <a:r>
              <a:rPr lang="en" altLang="zh-CN" sz="1200" dirty="0">
                <a:solidFill>
                  <a:srgbClr val="C00000"/>
                </a:solidFill>
                <a:latin typeface="Times New Roman" panose="02020603050405020304" pitchFamily="18" charset="0"/>
                <a:cs typeface="Times New Roman" panose="02020603050405020304" pitchFamily="18" charset="0"/>
              </a:rPr>
              <a:t>Batch Normalization</a:t>
            </a:r>
            <a:r>
              <a:rPr lang="zh-CN" altLang="en" sz="1200" dirty="0">
                <a:solidFill>
                  <a:srgbClr val="C00000"/>
                </a:solidFill>
                <a:latin typeface="Times New Roman" panose="02020603050405020304" pitchFamily="18" charset="0"/>
                <a:cs typeface="Times New Roman" panose="02020603050405020304" pitchFamily="18" charset="0"/>
              </a:rPr>
              <a:t>）</a:t>
            </a:r>
            <a:r>
              <a:rPr lang="zh-CN" altLang="en-US" sz="1200" dirty="0">
                <a:solidFill>
                  <a:srgbClr val="C00000"/>
                </a:solidFill>
                <a:latin typeface="Times New Roman" panose="02020603050405020304" pitchFamily="18" charset="0"/>
                <a:cs typeface="Times New Roman" panose="02020603050405020304" pitchFamily="18" charset="0"/>
              </a:rPr>
              <a:t>通过在深度神经网络中增加额外的归一化阶段来减少训练时间。</a:t>
            </a:r>
            <a:r>
              <a:rPr lang="zh-CN" altLang="en-US" sz="1200" dirty="0">
                <a:latin typeface="Times New Roman" panose="02020603050405020304" pitchFamily="18" charset="0"/>
                <a:cs typeface="Times New Roman" panose="02020603050405020304" pitchFamily="18" charset="0"/>
              </a:rPr>
              <a:t>该归一化方法使用训练数据中的均值和标准差来对每个求和后的输入进行标准化。即使使用简单的</a:t>
            </a:r>
            <a:r>
              <a:rPr lang="en" altLang="zh-CN" sz="1200" dirty="0">
                <a:latin typeface="Times New Roman" panose="02020603050405020304" pitchFamily="18" charset="0"/>
                <a:cs typeface="Times New Roman" panose="02020603050405020304" pitchFamily="18" charset="0"/>
              </a:rPr>
              <a:t>SGD</a:t>
            </a:r>
            <a:r>
              <a:rPr lang="zh-CN" altLang="e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采用批归一化的前馈神经网络也能更快地收敛。</a:t>
            </a:r>
            <a:r>
              <a:rPr lang="zh-CN" altLang="en-US" sz="1200" dirty="0">
                <a:solidFill>
                  <a:srgbClr val="C00000"/>
                </a:solidFill>
                <a:latin typeface="Times New Roman" panose="02020603050405020304" pitchFamily="18" charset="0"/>
                <a:cs typeface="Times New Roman" panose="02020603050405020304" pitchFamily="18" charset="0"/>
              </a:rPr>
              <a:t>除了缩短训练时间外，批次统计数据的随机性在训练过程中还起到了正则化的作用。</a:t>
            </a:r>
          </a:p>
        </p:txBody>
      </p:sp>
    </p:spTree>
    <p:extLst>
      <p:ext uri="{BB962C8B-B14F-4D97-AF65-F5344CB8AC3E}">
        <p14:creationId xmlns:p14="http://schemas.microsoft.com/office/powerpoint/2010/main" val="382411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cs typeface="Times New Roman" panose="02020603050405020304" pitchFamily="18" charset="0"/>
              </a:rPr>
              <a:t>层归一化（</a:t>
            </a:r>
            <a:r>
              <a:rPr lang="en" altLang="zh-CN" sz="2400" b="1" dirty="0">
                <a:solidFill>
                  <a:srgbClr val="630D5F"/>
                </a:solidFill>
                <a:latin typeface="Times New Roman" panose="02020603050405020304" pitchFamily="18" charset="0"/>
                <a:cs typeface="Times New Roman" panose="02020603050405020304" pitchFamily="18" charset="0"/>
              </a:rPr>
              <a:t>Layer Normalization</a:t>
            </a:r>
            <a:r>
              <a:rPr lang="zh-CN" altLang="en" sz="2400" b="1" dirty="0">
                <a:solidFill>
                  <a:srgbClr val="630D5F"/>
                </a:solidFill>
                <a:latin typeface="Times New Roman" panose="02020603050405020304" pitchFamily="18" charset="0"/>
                <a:cs typeface="Times New Roman" panose="02020603050405020304" pitchFamily="18" charset="0"/>
              </a:rPr>
              <a:t>）</a:t>
            </a:r>
            <a:endParaRPr lang="en"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C8CE757-549B-DC4E-BAB4-866B76D58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846685"/>
            <a:ext cx="8498164" cy="1289522"/>
          </a:xfrm>
          <a:prstGeom prst="rect">
            <a:avLst/>
          </a:prstGeom>
        </p:spPr>
      </p:pic>
      <p:pic>
        <p:nvPicPr>
          <p:cNvPr id="6" name="图片 5">
            <a:extLst>
              <a:ext uri="{FF2B5EF4-FFF2-40B4-BE49-F238E27FC236}">
                <a16:creationId xmlns:a16="http://schemas.microsoft.com/office/drawing/2014/main" id="{143D33C2-0D3B-8C47-9224-F9DC22552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379" y="2055483"/>
            <a:ext cx="8280920" cy="516267"/>
          </a:xfrm>
          <a:prstGeom prst="rect">
            <a:avLst/>
          </a:prstGeom>
        </p:spPr>
      </p:pic>
      <p:sp>
        <p:nvSpPr>
          <p:cNvPr id="8" name="文本框 7">
            <a:extLst>
              <a:ext uri="{FF2B5EF4-FFF2-40B4-BE49-F238E27FC236}">
                <a16:creationId xmlns:a16="http://schemas.microsoft.com/office/drawing/2014/main" id="{27CB677F-EC83-FB42-8384-E932F233B8F2}"/>
              </a:ext>
            </a:extLst>
          </p:cNvPr>
          <p:cNvSpPr txBox="1"/>
          <p:nvPr/>
        </p:nvSpPr>
        <p:spPr>
          <a:xfrm>
            <a:off x="362379" y="2931790"/>
            <a:ext cx="8531321" cy="1477328"/>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尽管批归一化方法较为简单，但它需要记录求和输入统计量的运行均值。</a:t>
            </a:r>
            <a:r>
              <a:rPr lang="zh-CN" altLang="en-US" dirty="0">
                <a:solidFill>
                  <a:srgbClr val="C00000"/>
                </a:solidFill>
                <a:latin typeface="Times New Roman" panose="02020603050405020304" pitchFamily="18" charset="0"/>
                <a:cs typeface="Times New Roman" panose="02020603050405020304" pitchFamily="18" charset="0"/>
              </a:rPr>
              <a:t>在固定深度的前馈网络中，可以轻松地为每个隐藏层单独存储统计量。</a:t>
            </a:r>
            <a:r>
              <a:rPr lang="zh-CN" altLang="en-US" dirty="0">
                <a:latin typeface="Times New Roman" panose="02020603050405020304" pitchFamily="18" charset="0"/>
                <a:cs typeface="Times New Roman" panose="02020603050405020304" pitchFamily="18" charset="0"/>
              </a:rPr>
              <a:t>然而，在循环神经网络（</a:t>
            </a:r>
            <a:r>
              <a:rPr lang="en" altLang="zh-CN" dirty="0">
                <a:latin typeface="Times New Roman" panose="02020603050405020304" pitchFamily="18" charset="0"/>
                <a:cs typeface="Times New Roman" panose="02020603050405020304" pitchFamily="18" charset="0"/>
              </a:rPr>
              <a:t>RNN</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中，循环神经元的输入和通常随序列长度而变化，因此对</a:t>
            </a:r>
            <a:r>
              <a:rPr lang="en" altLang="zh-CN" dirty="0">
                <a:latin typeface="Times New Roman" panose="02020603050405020304" pitchFamily="18" charset="0"/>
                <a:cs typeface="Times New Roman" panose="02020603050405020304" pitchFamily="18" charset="0"/>
              </a:rPr>
              <a:t>RNN</a:t>
            </a:r>
            <a:r>
              <a:rPr lang="zh-CN" altLang="en-US" dirty="0">
                <a:latin typeface="Times New Roman" panose="02020603050405020304" pitchFamily="18" charset="0"/>
                <a:cs typeface="Times New Roman" panose="02020603050405020304" pitchFamily="18" charset="0"/>
              </a:rPr>
              <a:t>应用批归一化需要在不同的时间步使用不同的统计量。</a:t>
            </a:r>
            <a:r>
              <a:rPr lang="zh-CN" altLang="en-US" dirty="0">
                <a:solidFill>
                  <a:srgbClr val="C00000"/>
                </a:solidFill>
                <a:latin typeface="Times New Roman" panose="02020603050405020304" pitchFamily="18" charset="0"/>
                <a:cs typeface="Times New Roman" panose="02020603050405020304" pitchFamily="18" charset="0"/>
              </a:rPr>
              <a:t>此外，批归一化无法应用于在线学习任务或极其庞大的分布式模型，因为在这些情况下小批次的数据规模非常有限。</a:t>
            </a:r>
          </a:p>
        </p:txBody>
      </p:sp>
    </p:spTree>
    <p:extLst>
      <p:ext uri="{BB962C8B-B14F-4D97-AF65-F5344CB8AC3E}">
        <p14:creationId xmlns:p14="http://schemas.microsoft.com/office/powerpoint/2010/main" val="73521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cs typeface="Times New Roman" panose="02020603050405020304" pitchFamily="18" charset="0"/>
              </a:rPr>
              <a:t>层归一化（</a:t>
            </a:r>
            <a:r>
              <a:rPr lang="en" altLang="zh-CN" sz="2400" b="1" dirty="0">
                <a:solidFill>
                  <a:srgbClr val="630D5F"/>
                </a:solidFill>
                <a:latin typeface="Times New Roman" panose="02020603050405020304" pitchFamily="18" charset="0"/>
                <a:cs typeface="Times New Roman" panose="02020603050405020304" pitchFamily="18" charset="0"/>
              </a:rPr>
              <a:t>Layer Normalization</a:t>
            </a:r>
            <a:r>
              <a:rPr lang="zh-CN" altLang="en" sz="2400" b="1" dirty="0">
                <a:solidFill>
                  <a:srgbClr val="630D5F"/>
                </a:solidFill>
                <a:latin typeface="Times New Roman" panose="02020603050405020304" pitchFamily="18" charset="0"/>
                <a:cs typeface="Times New Roman" panose="02020603050405020304" pitchFamily="18" charset="0"/>
              </a:rPr>
              <a:t>）</a:t>
            </a:r>
            <a:endParaRPr lang="en"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AA8689E-8688-4B46-BB5D-7DE36BFE8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63" y="1152980"/>
            <a:ext cx="8280920" cy="1393920"/>
          </a:xfrm>
          <a:prstGeom prst="rect">
            <a:avLst/>
          </a:prstGeom>
        </p:spPr>
      </p:pic>
      <p:sp>
        <p:nvSpPr>
          <p:cNvPr id="9" name="文本框 8">
            <a:extLst>
              <a:ext uri="{FF2B5EF4-FFF2-40B4-BE49-F238E27FC236}">
                <a16:creationId xmlns:a16="http://schemas.microsoft.com/office/drawing/2014/main" id="{06622A8F-F498-084B-83E3-A8F7C28DF9AF}"/>
              </a:ext>
            </a:extLst>
          </p:cNvPr>
          <p:cNvSpPr txBox="1"/>
          <p:nvPr/>
        </p:nvSpPr>
        <p:spPr>
          <a:xfrm>
            <a:off x="391563" y="2931790"/>
            <a:ext cx="8280920" cy="1477328"/>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本文介绍了层归一化，这是一种用于提升多种神经网络模型训练速度的简单归一化方法。</a:t>
            </a:r>
            <a:r>
              <a:rPr lang="zh-CN" altLang="en-US" dirty="0">
                <a:solidFill>
                  <a:srgbClr val="C00000"/>
                </a:solidFill>
                <a:latin typeface="Times New Roman" panose="02020603050405020304" pitchFamily="18" charset="0"/>
                <a:cs typeface="Times New Roman" panose="02020603050405020304" pitchFamily="18" charset="0"/>
              </a:rPr>
              <a:t>与批归一化不同，层归一化直接从隐藏层中神经元的输入和估计归一化统计量，因此不会在训练样本之间引入新的依赖关系。</a:t>
            </a:r>
            <a:r>
              <a:rPr lang="zh-CN" altLang="en-US" dirty="0">
                <a:latin typeface="Times New Roman" panose="02020603050405020304" pitchFamily="18" charset="0"/>
                <a:cs typeface="Times New Roman" panose="02020603050405020304" pitchFamily="18" charset="0"/>
              </a:rPr>
              <a:t>我们展示了层归一化在循环神经网络（</a:t>
            </a:r>
            <a:r>
              <a:rPr lang="en" altLang="zh-CN" dirty="0">
                <a:latin typeface="Times New Roman" panose="02020603050405020304" pitchFamily="18" charset="0"/>
                <a:cs typeface="Times New Roman" panose="02020603050405020304" pitchFamily="18" charset="0"/>
              </a:rPr>
              <a:t>RNN</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中</a:t>
            </a:r>
            <a:r>
              <a:rPr lang="zh-CN" altLang="en-US" dirty="0">
                <a:solidFill>
                  <a:srgbClr val="C00000"/>
                </a:solidFill>
                <a:latin typeface="Times New Roman" panose="02020603050405020304" pitchFamily="18" charset="0"/>
                <a:cs typeface="Times New Roman" panose="02020603050405020304" pitchFamily="18" charset="0"/>
              </a:rPr>
              <a:t>表现良好</a:t>
            </a:r>
            <a:r>
              <a:rPr lang="zh-CN" altLang="en-US" dirty="0">
                <a:latin typeface="Times New Roman" panose="02020603050405020304" pitchFamily="18" charset="0"/>
                <a:cs typeface="Times New Roman" panose="02020603050405020304" pitchFamily="18" charset="0"/>
              </a:rPr>
              <a:t>，并且提升了若干现有</a:t>
            </a:r>
            <a:r>
              <a:rPr lang="en" altLang="zh-CN" dirty="0">
                <a:latin typeface="Times New Roman" panose="02020603050405020304" pitchFamily="18" charset="0"/>
                <a:cs typeface="Times New Roman" panose="02020603050405020304" pitchFamily="18" charset="0"/>
              </a:rPr>
              <a:t>RNN</a:t>
            </a:r>
            <a:r>
              <a:rPr lang="zh-CN" altLang="en-US" dirty="0">
                <a:latin typeface="Times New Roman" panose="02020603050405020304" pitchFamily="18" charset="0"/>
                <a:cs typeface="Times New Roman" panose="02020603050405020304" pitchFamily="18" charset="0"/>
              </a:rPr>
              <a:t>模型的</a:t>
            </a:r>
            <a:r>
              <a:rPr lang="zh-CN" altLang="en-US" dirty="0">
                <a:solidFill>
                  <a:srgbClr val="C00000"/>
                </a:solidFill>
                <a:latin typeface="Times New Roman" panose="02020603050405020304" pitchFamily="18" charset="0"/>
                <a:cs typeface="Times New Roman" panose="02020603050405020304" pitchFamily="18" charset="0"/>
              </a:rPr>
              <a:t>训练速度和泛化性能</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5799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cs typeface="Times New Roman" panose="02020603050405020304" pitchFamily="18" charset="0"/>
              </a:rPr>
              <a:t>层归一化（</a:t>
            </a:r>
            <a:r>
              <a:rPr lang="en" altLang="zh-CN" sz="2400" b="1" dirty="0">
                <a:solidFill>
                  <a:srgbClr val="630D5F"/>
                </a:solidFill>
                <a:latin typeface="Times New Roman" panose="02020603050405020304" pitchFamily="18" charset="0"/>
                <a:cs typeface="Times New Roman" panose="02020603050405020304" pitchFamily="18" charset="0"/>
              </a:rPr>
              <a:t>Layer Normalization</a:t>
            </a:r>
            <a:r>
              <a:rPr lang="zh-CN" altLang="en" sz="2400" b="1" dirty="0">
                <a:solidFill>
                  <a:srgbClr val="630D5F"/>
                </a:solidFill>
                <a:latin typeface="Times New Roman" panose="02020603050405020304" pitchFamily="18" charset="0"/>
                <a:cs typeface="Times New Roman" panose="02020603050405020304" pitchFamily="18" charset="0"/>
              </a:rPr>
              <a:t>）</a:t>
            </a:r>
            <a:endParaRPr lang="en"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2F90D38-D9FB-3449-9CD9-C007A8DBE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170" y="896657"/>
            <a:ext cx="5923659" cy="1935307"/>
          </a:xfrm>
          <a:prstGeom prst="rect">
            <a:avLst/>
          </a:prstGeom>
        </p:spPr>
      </p:pic>
      <p:pic>
        <p:nvPicPr>
          <p:cNvPr id="7" name="图片 6">
            <a:extLst>
              <a:ext uri="{FF2B5EF4-FFF2-40B4-BE49-F238E27FC236}">
                <a16:creationId xmlns:a16="http://schemas.microsoft.com/office/drawing/2014/main" id="{064AA9A7-3F29-9848-A98E-18675B3DD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503" y="2957428"/>
            <a:ext cx="6086677" cy="2023201"/>
          </a:xfrm>
          <a:prstGeom prst="rect">
            <a:avLst/>
          </a:prstGeom>
        </p:spPr>
      </p:pic>
    </p:spTree>
    <p:extLst>
      <p:ext uri="{BB962C8B-B14F-4D97-AF65-F5344CB8AC3E}">
        <p14:creationId xmlns:p14="http://schemas.microsoft.com/office/powerpoint/2010/main" val="40855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层归一化（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DFE0F202-0F7A-7E40-B170-F4F30453C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3877"/>
            <a:ext cx="6395080" cy="2525930"/>
          </a:xfrm>
          <a:prstGeom prst="rect">
            <a:avLst/>
          </a:prstGeom>
        </p:spPr>
      </p:pic>
      <p:pic>
        <p:nvPicPr>
          <p:cNvPr id="7" name="图片 6">
            <a:extLst>
              <a:ext uri="{FF2B5EF4-FFF2-40B4-BE49-F238E27FC236}">
                <a16:creationId xmlns:a16="http://schemas.microsoft.com/office/drawing/2014/main" id="{8BCD321D-857B-7D4C-B85D-1BB71F57C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6" y="1275606"/>
            <a:ext cx="2462273" cy="2982472"/>
          </a:xfrm>
          <a:prstGeom prst="rect">
            <a:avLst/>
          </a:prstGeom>
        </p:spPr>
      </p:pic>
    </p:spTree>
    <p:extLst>
      <p:ext uri="{BB962C8B-B14F-4D97-AF65-F5344CB8AC3E}">
        <p14:creationId xmlns:p14="http://schemas.microsoft.com/office/powerpoint/2010/main" val="356906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层归一化（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242AAAE-3A81-8A49-8156-3DB947254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986110"/>
            <a:ext cx="7210251" cy="3542318"/>
          </a:xfrm>
          <a:prstGeom prst="rect">
            <a:avLst/>
          </a:prstGeom>
        </p:spPr>
      </p:pic>
      <p:sp>
        <p:nvSpPr>
          <p:cNvPr id="6" name="文本框 5">
            <a:extLst>
              <a:ext uri="{FF2B5EF4-FFF2-40B4-BE49-F238E27FC236}">
                <a16:creationId xmlns:a16="http://schemas.microsoft.com/office/drawing/2014/main" id="{ABF014B8-65F9-8C43-BDCB-B64459D9F58F}"/>
              </a:ext>
            </a:extLst>
          </p:cNvPr>
          <p:cNvSpPr txBox="1"/>
          <p:nvPr/>
        </p:nvSpPr>
        <p:spPr>
          <a:xfrm>
            <a:off x="827584" y="4579223"/>
            <a:ext cx="4572000" cy="369332"/>
          </a:xfrm>
          <a:prstGeom prst="rect">
            <a:avLst/>
          </a:prstGeom>
          <a:noFill/>
        </p:spPr>
        <p:txBody>
          <a:bodyPr wrap="square">
            <a:spAutoFit/>
          </a:bodyPr>
          <a:lstStyle/>
          <a:p>
            <a:r>
              <a:rPr lang="zh-CN" altLang="en-US" dirty="0"/>
              <a:t>torch.randn(2,3,4,5).mean(-1).shape</a:t>
            </a:r>
          </a:p>
        </p:txBody>
      </p:sp>
      <p:sp>
        <p:nvSpPr>
          <p:cNvPr id="7" name="文本框 6">
            <a:extLst>
              <a:ext uri="{FF2B5EF4-FFF2-40B4-BE49-F238E27FC236}">
                <a16:creationId xmlns:a16="http://schemas.microsoft.com/office/drawing/2014/main" id="{9E59ABDB-791A-3A4D-BB85-F64B3A9AB05D}"/>
              </a:ext>
            </a:extLst>
          </p:cNvPr>
          <p:cNvSpPr txBox="1"/>
          <p:nvPr/>
        </p:nvSpPr>
        <p:spPr>
          <a:xfrm>
            <a:off x="5220072" y="4579223"/>
            <a:ext cx="2016224" cy="369332"/>
          </a:xfrm>
          <a:prstGeom prst="rect">
            <a:avLst/>
          </a:prstGeom>
          <a:noFill/>
        </p:spPr>
        <p:txBody>
          <a:bodyPr wrap="square">
            <a:spAutoFit/>
          </a:bodyPr>
          <a:lstStyle/>
          <a:p>
            <a:r>
              <a:rPr lang="zh-CN" altLang="en-US" dirty="0"/>
              <a:t>torch.Size([2, 3, 4])</a:t>
            </a:r>
          </a:p>
        </p:txBody>
      </p:sp>
    </p:spTree>
    <p:extLst>
      <p:ext uri="{BB962C8B-B14F-4D97-AF65-F5344CB8AC3E}">
        <p14:creationId xmlns:p14="http://schemas.microsoft.com/office/powerpoint/2010/main" val="176724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层归一化（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D24E750D-0338-ED41-A161-0B312EFBA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2" y="1923678"/>
            <a:ext cx="4549783" cy="1631813"/>
          </a:xfrm>
          <a:prstGeom prst="rect">
            <a:avLst/>
          </a:prstGeom>
        </p:spPr>
      </p:pic>
      <p:pic>
        <p:nvPicPr>
          <p:cNvPr id="7" name="图片 6">
            <a:extLst>
              <a:ext uri="{FF2B5EF4-FFF2-40B4-BE49-F238E27FC236}">
                <a16:creationId xmlns:a16="http://schemas.microsoft.com/office/drawing/2014/main" id="{FA1BD081-F4DA-F245-814C-5F92FA215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340" y="1419622"/>
            <a:ext cx="4625455" cy="3024336"/>
          </a:xfrm>
          <a:prstGeom prst="rect">
            <a:avLst/>
          </a:prstGeom>
        </p:spPr>
      </p:pic>
    </p:spTree>
    <p:extLst>
      <p:ext uri="{BB962C8B-B14F-4D97-AF65-F5344CB8AC3E}">
        <p14:creationId xmlns:p14="http://schemas.microsoft.com/office/powerpoint/2010/main" val="1652080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Sigmoid</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p>
        </p:txBody>
      </p:sp>
      <p:pic>
        <p:nvPicPr>
          <p:cNvPr id="4" name="图片 3">
            <a:extLst>
              <a:ext uri="{FF2B5EF4-FFF2-40B4-BE49-F238E27FC236}">
                <a16:creationId xmlns:a16="http://schemas.microsoft.com/office/drawing/2014/main" id="{6AA2C3A7-8FE3-B040-81F5-B17A30D81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 y="1015434"/>
            <a:ext cx="1930400" cy="774700"/>
          </a:xfrm>
          <a:prstGeom prst="rect">
            <a:avLst/>
          </a:prstGeom>
        </p:spPr>
      </p:pic>
      <p:pic>
        <p:nvPicPr>
          <p:cNvPr id="6" name="图片 5">
            <a:extLst>
              <a:ext uri="{FF2B5EF4-FFF2-40B4-BE49-F238E27FC236}">
                <a16:creationId xmlns:a16="http://schemas.microsoft.com/office/drawing/2014/main" id="{2565B8F8-9D66-9B4E-A1E8-3D4399AF8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04" y="1910170"/>
            <a:ext cx="6413500" cy="850900"/>
          </a:xfrm>
          <a:prstGeom prst="rect">
            <a:avLst/>
          </a:prstGeom>
        </p:spPr>
      </p:pic>
      <p:pic>
        <p:nvPicPr>
          <p:cNvPr id="11" name="图片 10">
            <a:extLst>
              <a:ext uri="{FF2B5EF4-FFF2-40B4-BE49-F238E27FC236}">
                <a16:creationId xmlns:a16="http://schemas.microsoft.com/office/drawing/2014/main" id="{4EDA343B-0139-D841-B1D2-68FE46A1E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2745" y="1129734"/>
            <a:ext cx="4025900" cy="660400"/>
          </a:xfrm>
          <a:prstGeom prst="rect">
            <a:avLst/>
          </a:prstGeom>
        </p:spPr>
      </p:pic>
      <p:pic>
        <p:nvPicPr>
          <p:cNvPr id="13" name="图片 12">
            <a:extLst>
              <a:ext uri="{FF2B5EF4-FFF2-40B4-BE49-F238E27FC236}">
                <a16:creationId xmlns:a16="http://schemas.microsoft.com/office/drawing/2014/main" id="{36FEAA52-EF4A-2A4D-850C-572DFDEFB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573" y="985632"/>
            <a:ext cx="2710246" cy="1804007"/>
          </a:xfrm>
          <a:prstGeom prst="rect">
            <a:avLst/>
          </a:prstGeom>
        </p:spPr>
      </p:pic>
      <p:pic>
        <p:nvPicPr>
          <p:cNvPr id="15" name="图片 14">
            <a:extLst>
              <a:ext uri="{FF2B5EF4-FFF2-40B4-BE49-F238E27FC236}">
                <a16:creationId xmlns:a16="http://schemas.microsoft.com/office/drawing/2014/main" id="{D2FE0C0D-DCC5-CB4C-B3D1-5DE2337947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2" y="3298703"/>
            <a:ext cx="6256962" cy="1111643"/>
          </a:xfrm>
          <a:prstGeom prst="rect">
            <a:avLst/>
          </a:prstGeom>
        </p:spPr>
      </p:pic>
      <p:sp>
        <p:nvSpPr>
          <p:cNvPr id="16" name="文本框 15">
            <a:extLst>
              <a:ext uri="{FF2B5EF4-FFF2-40B4-BE49-F238E27FC236}">
                <a16:creationId xmlns:a16="http://schemas.microsoft.com/office/drawing/2014/main" id="{1CEF88EC-CBED-AE43-8874-2420A57330CA}"/>
              </a:ext>
            </a:extLst>
          </p:cNvPr>
          <p:cNvSpPr txBox="1"/>
          <p:nvPr/>
        </p:nvSpPr>
        <p:spPr>
          <a:xfrm>
            <a:off x="6272642" y="2849825"/>
            <a:ext cx="2840107" cy="2308324"/>
          </a:xfrm>
          <a:prstGeom prst="rect">
            <a:avLst/>
          </a:prstGeom>
          <a:noFill/>
        </p:spPr>
        <p:txBody>
          <a:bodyPr wrap="square" rtlCol="0">
            <a:spAutoFit/>
          </a:bodyPr>
          <a:lstStyle/>
          <a:p>
            <a:r>
              <a:rPr kumimoji="1" lang="zh-CN" altLang="en-US" dirty="0">
                <a:latin typeface="Times New Roman" panose="02020603050405020304" pitchFamily="18" charset="0"/>
                <a:cs typeface="Times New Roman" panose="02020603050405020304" pitchFamily="18" charset="0"/>
              </a:rPr>
              <a:t>性质：</a:t>
            </a:r>
            <a:endParaRPr kumimoji="1"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输出在（</a:t>
            </a:r>
            <a:r>
              <a:rPr kumimoji="1" lang="en-US" altLang="zh-CN"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）之间</a:t>
            </a:r>
            <a:endParaRPr kumimoji="1"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对称性</a:t>
            </a:r>
            <a:endParaRPr kumimoji="1"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可微性</a:t>
            </a:r>
            <a:endParaRPr kumimoji="1"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单调递增</a:t>
            </a:r>
            <a:endParaRPr kumimoji="1"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zh-CN" altLang="en-US" dirty="0">
                <a:solidFill>
                  <a:srgbClr val="C00000"/>
                </a:solidFill>
                <a:latin typeface="Times New Roman" panose="02020603050405020304" pitchFamily="18" charset="0"/>
                <a:cs typeface="Times New Roman" panose="02020603050405020304" pitchFamily="18" charset="0"/>
              </a:rPr>
              <a:t>梯度消失问题：无穷时的导数趋于</a:t>
            </a:r>
            <a:r>
              <a:rPr kumimoji="1" lang="en-US" altLang="zh-CN" dirty="0">
                <a:solidFill>
                  <a:srgbClr val="C00000"/>
                </a:solidFill>
                <a:latin typeface="Times New Roman" panose="02020603050405020304" pitchFamily="18" charset="0"/>
                <a:cs typeface="Times New Roman" panose="02020603050405020304" pitchFamily="18" charset="0"/>
              </a:rPr>
              <a:t>0</a:t>
            </a:r>
            <a:r>
              <a:rPr kumimoji="1" lang="zh-CN" altLang="en-US" dirty="0">
                <a:solidFill>
                  <a:srgbClr val="C00000"/>
                </a:solidFill>
                <a:latin typeface="Times New Roman" panose="02020603050405020304" pitchFamily="18" charset="0"/>
                <a:cs typeface="Times New Roman" panose="02020603050405020304" pitchFamily="18" charset="0"/>
              </a:rPr>
              <a:t>，导致梯度更新步长极小</a:t>
            </a:r>
          </a:p>
        </p:txBody>
      </p:sp>
      <p:pic>
        <p:nvPicPr>
          <p:cNvPr id="18" name="图片 17">
            <a:extLst>
              <a:ext uri="{FF2B5EF4-FFF2-40B4-BE49-F238E27FC236}">
                <a16:creationId xmlns:a16="http://schemas.microsoft.com/office/drawing/2014/main" id="{EB173A66-B1C7-3040-93BA-F6DF6BF215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676" y="3716336"/>
            <a:ext cx="1708398" cy="263484"/>
          </a:xfrm>
          <a:prstGeom prst="rect">
            <a:avLst/>
          </a:prstGeom>
        </p:spPr>
      </p:pic>
    </p:spTree>
    <p:extLst>
      <p:ext uri="{BB962C8B-B14F-4D97-AF65-F5344CB8AC3E}">
        <p14:creationId xmlns:p14="http://schemas.microsoft.com/office/powerpoint/2010/main" val="20820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层归一化（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3F7E391-9F85-1D4F-8D77-25D3C8F42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972" y="915566"/>
            <a:ext cx="5302056" cy="4032989"/>
          </a:xfrm>
          <a:prstGeom prst="rect">
            <a:avLst/>
          </a:prstGeom>
        </p:spPr>
      </p:pic>
    </p:spTree>
    <p:extLst>
      <p:ext uri="{BB962C8B-B14F-4D97-AF65-F5344CB8AC3E}">
        <p14:creationId xmlns:p14="http://schemas.microsoft.com/office/powerpoint/2010/main" val="1816463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层归一化（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3F7E391-9F85-1D4F-8D77-25D3C8F42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972" y="915566"/>
            <a:ext cx="5302056" cy="4032989"/>
          </a:xfrm>
          <a:prstGeom prst="rect">
            <a:avLst/>
          </a:prstGeom>
        </p:spPr>
      </p:pic>
    </p:spTree>
    <p:extLst>
      <p:ext uri="{BB962C8B-B14F-4D97-AF65-F5344CB8AC3E}">
        <p14:creationId xmlns:p14="http://schemas.microsoft.com/office/powerpoint/2010/main" val="544570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层归一化（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8A0D7EED-C0F8-3247-A4D9-5B13585B9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11" y="915566"/>
            <a:ext cx="5862166" cy="3867894"/>
          </a:xfrm>
          <a:prstGeom prst="rect">
            <a:avLst/>
          </a:prstGeom>
        </p:spPr>
      </p:pic>
      <p:pic>
        <p:nvPicPr>
          <p:cNvPr id="8" name="图片 7">
            <a:extLst>
              <a:ext uri="{FF2B5EF4-FFF2-40B4-BE49-F238E27FC236}">
                <a16:creationId xmlns:a16="http://schemas.microsoft.com/office/drawing/2014/main" id="{5D33F792-D2AC-7548-82D4-2C8018ECC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479" y="2031690"/>
            <a:ext cx="1515964" cy="1635646"/>
          </a:xfrm>
          <a:prstGeom prst="rect">
            <a:avLst/>
          </a:prstGeom>
        </p:spPr>
      </p:pic>
      <p:pic>
        <p:nvPicPr>
          <p:cNvPr id="5" name="图片 4">
            <a:extLst>
              <a:ext uri="{FF2B5EF4-FFF2-40B4-BE49-F238E27FC236}">
                <a16:creationId xmlns:a16="http://schemas.microsoft.com/office/drawing/2014/main" id="{FF4C77F9-22F6-6445-B2AB-E2AA87DCB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440" y="4494697"/>
            <a:ext cx="3166368" cy="523848"/>
          </a:xfrm>
          <a:prstGeom prst="rect">
            <a:avLst/>
          </a:prstGeom>
        </p:spPr>
      </p:pic>
      <p:pic>
        <p:nvPicPr>
          <p:cNvPr id="9" name="图片 8">
            <a:extLst>
              <a:ext uri="{FF2B5EF4-FFF2-40B4-BE49-F238E27FC236}">
                <a16:creationId xmlns:a16="http://schemas.microsoft.com/office/drawing/2014/main" id="{37B19E47-97A6-7042-AF88-3EAB92715E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233" y="1107055"/>
            <a:ext cx="2061156" cy="3111810"/>
          </a:xfrm>
          <a:prstGeom prst="rect">
            <a:avLst/>
          </a:prstGeom>
        </p:spPr>
      </p:pic>
      <p:pic>
        <p:nvPicPr>
          <p:cNvPr id="11" name="图片 10">
            <a:extLst>
              <a:ext uri="{FF2B5EF4-FFF2-40B4-BE49-F238E27FC236}">
                <a16:creationId xmlns:a16="http://schemas.microsoft.com/office/drawing/2014/main" id="{31A1921F-B63A-8B45-9BBE-2B33D7958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5091" y="3914189"/>
            <a:ext cx="2287414" cy="442592"/>
          </a:xfrm>
          <a:prstGeom prst="rect">
            <a:avLst/>
          </a:prstGeom>
        </p:spPr>
      </p:pic>
    </p:spTree>
    <p:extLst>
      <p:ext uri="{BB962C8B-B14F-4D97-AF65-F5344CB8AC3E}">
        <p14:creationId xmlns:p14="http://schemas.microsoft.com/office/powerpoint/2010/main" val="418385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层归一化（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A0FFFA7-4552-CC42-9ACF-8105436E7388}"/>
              </a:ext>
            </a:extLst>
          </p:cNvPr>
          <p:cNvSpPr txBox="1"/>
          <p:nvPr/>
        </p:nvSpPr>
        <p:spPr>
          <a:xfrm>
            <a:off x="395536" y="4579223"/>
            <a:ext cx="8594943" cy="369332"/>
          </a:xfrm>
          <a:prstGeom prst="rect">
            <a:avLst/>
          </a:prstGeom>
          <a:noFill/>
        </p:spPr>
        <p:txBody>
          <a:bodyPr wrap="square">
            <a:spAutoFit/>
          </a:bodyPr>
          <a:lstStyle/>
          <a:p>
            <a:r>
              <a:rPr lang="zh-CN" altLang="en-US" dirty="0"/>
              <a:t>https://github.com/JingyunLiang/SwinIR/blob/main/models/network_swinir.py#L199</a:t>
            </a:r>
          </a:p>
        </p:txBody>
      </p:sp>
      <p:pic>
        <p:nvPicPr>
          <p:cNvPr id="9" name="图片 8">
            <a:extLst>
              <a:ext uri="{FF2B5EF4-FFF2-40B4-BE49-F238E27FC236}">
                <a16:creationId xmlns:a16="http://schemas.microsoft.com/office/drawing/2014/main" id="{B41C3BC7-40D4-E84A-BF80-53F5B2675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13" y="863988"/>
            <a:ext cx="3880372" cy="1338369"/>
          </a:xfrm>
          <a:prstGeom prst="rect">
            <a:avLst/>
          </a:prstGeom>
        </p:spPr>
      </p:pic>
      <p:pic>
        <p:nvPicPr>
          <p:cNvPr id="11" name="图片 10">
            <a:extLst>
              <a:ext uri="{FF2B5EF4-FFF2-40B4-BE49-F238E27FC236}">
                <a16:creationId xmlns:a16="http://schemas.microsoft.com/office/drawing/2014/main" id="{23C1C5D2-E265-0040-88C8-F5A172E13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203" y="2295152"/>
            <a:ext cx="2561134" cy="2014375"/>
          </a:xfrm>
          <a:prstGeom prst="rect">
            <a:avLst/>
          </a:prstGeom>
        </p:spPr>
      </p:pic>
      <p:pic>
        <p:nvPicPr>
          <p:cNvPr id="13" name="图片 12">
            <a:extLst>
              <a:ext uri="{FF2B5EF4-FFF2-40B4-BE49-F238E27FC236}">
                <a16:creationId xmlns:a16="http://schemas.microsoft.com/office/drawing/2014/main" id="{06E0E8A0-EDF9-7F4E-899C-EDB69CDFE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4475" y="917482"/>
            <a:ext cx="2183789" cy="1567848"/>
          </a:xfrm>
          <a:prstGeom prst="rect">
            <a:avLst/>
          </a:prstGeom>
        </p:spPr>
      </p:pic>
      <p:pic>
        <p:nvPicPr>
          <p:cNvPr id="14" name="图片 13">
            <a:extLst>
              <a:ext uri="{FF2B5EF4-FFF2-40B4-BE49-F238E27FC236}">
                <a16:creationId xmlns:a16="http://schemas.microsoft.com/office/drawing/2014/main" id="{0F393445-93A2-8542-A6DB-014AA074EE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9873" y="2571750"/>
            <a:ext cx="3688946" cy="1812339"/>
          </a:xfrm>
          <a:prstGeom prst="rect">
            <a:avLst/>
          </a:prstGeom>
        </p:spPr>
      </p:pic>
      <p:sp>
        <p:nvSpPr>
          <p:cNvPr id="15" name="文本框 14">
            <a:extLst>
              <a:ext uri="{FF2B5EF4-FFF2-40B4-BE49-F238E27FC236}">
                <a16:creationId xmlns:a16="http://schemas.microsoft.com/office/drawing/2014/main" id="{6A9D2BC3-B8B8-DB41-9F91-D58E487D4D55}"/>
              </a:ext>
            </a:extLst>
          </p:cNvPr>
          <p:cNvSpPr txBox="1"/>
          <p:nvPr/>
        </p:nvSpPr>
        <p:spPr>
          <a:xfrm>
            <a:off x="6803564" y="2262287"/>
            <a:ext cx="2090509" cy="369332"/>
          </a:xfrm>
          <a:prstGeom prst="rect">
            <a:avLst/>
          </a:prstGeom>
          <a:noFill/>
        </p:spPr>
        <p:txBody>
          <a:bodyPr wrap="none" rtlCol="0">
            <a:spAutoFit/>
          </a:bodyPr>
          <a:lstStyle/>
          <a:p>
            <a:r>
              <a:rPr kumimoji="1" lang="en-US" altLang="zh-CN" dirty="0" err="1">
                <a:solidFill>
                  <a:srgbClr val="C00000"/>
                </a:solidFill>
              </a:rPr>
              <a:t>BxL</a:t>
            </a:r>
            <a:r>
              <a:rPr kumimoji="1" lang="en-US" altLang="zh-CN" dirty="0">
                <a:solidFill>
                  <a:srgbClr val="C00000"/>
                </a:solidFill>
              </a:rPr>
              <a:t> = </a:t>
            </a:r>
            <a:r>
              <a:rPr kumimoji="1" lang="en-US" altLang="zh-CN" dirty="0" err="1">
                <a:solidFill>
                  <a:srgbClr val="C00000"/>
                </a:solidFill>
              </a:rPr>
              <a:t>BxHxW</a:t>
            </a:r>
            <a:r>
              <a:rPr kumimoji="1" lang="zh-CN" altLang="en-US" dirty="0">
                <a:solidFill>
                  <a:srgbClr val="C00000"/>
                </a:solidFill>
              </a:rPr>
              <a:t>个均值</a:t>
            </a:r>
            <a:endParaRPr kumimoji="1" lang="en-US" altLang="zh-CN" dirty="0">
              <a:solidFill>
                <a:srgbClr val="C00000"/>
              </a:solidFill>
            </a:endParaRPr>
          </a:p>
        </p:txBody>
      </p:sp>
      <p:sp>
        <p:nvSpPr>
          <p:cNvPr id="16" name="文本框 15">
            <a:extLst>
              <a:ext uri="{FF2B5EF4-FFF2-40B4-BE49-F238E27FC236}">
                <a16:creationId xmlns:a16="http://schemas.microsoft.com/office/drawing/2014/main" id="{FA0E7BB2-3A0B-C14D-8B9B-3285C47134AE}"/>
              </a:ext>
            </a:extLst>
          </p:cNvPr>
          <p:cNvSpPr txBox="1"/>
          <p:nvPr/>
        </p:nvSpPr>
        <p:spPr>
          <a:xfrm>
            <a:off x="6652252" y="1833025"/>
            <a:ext cx="2377574" cy="369332"/>
          </a:xfrm>
          <a:prstGeom prst="rect">
            <a:avLst/>
          </a:prstGeom>
          <a:noFill/>
        </p:spPr>
        <p:txBody>
          <a:bodyPr wrap="none" rtlCol="0">
            <a:spAutoFit/>
          </a:bodyPr>
          <a:lstStyle/>
          <a:p>
            <a:r>
              <a:rPr kumimoji="1" lang="zh-CN" altLang="en-US" dirty="0">
                <a:solidFill>
                  <a:srgbClr val="C00000"/>
                </a:solidFill>
              </a:rPr>
              <a:t>均值计算：</a:t>
            </a:r>
            <a:r>
              <a:rPr kumimoji="1" lang="en-US" altLang="zh-CN" dirty="0" err="1">
                <a:solidFill>
                  <a:srgbClr val="C00000"/>
                </a:solidFill>
              </a:rPr>
              <a:t>X.mean</a:t>
            </a:r>
            <a:r>
              <a:rPr kumimoji="1" lang="en-US" altLang="zh-CN" dirty="0">
                <a:solidFill>
                  <a:srgbClr val="C00000"/>
                </a:solidFill>
              </a:rPr>
              <a:t>(-1)</a:t>
            </a:r>
            <a:endParaRPr kumimoji="1" lang="zh-CN" altLang="en-US" dirty="0">
              <a:solidFill>
                <a:srgbClr val="C00000"/>
              </a:solidFill>
            </a:endParaRPr>
          </a:p>
        </p:txBody>
      </p:sp>
    </p:spTree>
    <p:extLst>
      <p:ext uri="{BB962C8B-B14F-4D97-AF65-F5344CB8AC3E}">
        <p14:creationId xmlns:p14="http://schemas.microsoft.com/office/powerpoint/2010/main" val="344393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层归一化（</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 </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26" name="Picture 2" descr="NAFNet ：无需非线性激活，真“反直觉”！但复原性能也是真强！ - 极术社区- 连接开发者与智能计算生态">
            <a:extLst>
              <a:ext uri="{FF2B5EF4-FFF2-40B4-BE49-F238E27FC236}">
                <a16:creationId xmlns:a16="http://schemas.microsoft.com/office/drawing/2014/main" id="{836709CF-FA03-5446-AEFA-27C0C3941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31590"/>
            <a:ext cx="3978696" cy="338968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0F13EC4-39B9-8B45-ABBF-E7613E026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5091" y="915566"/>
            <a:ext cx="4569397" cy="1440160"/>
          </a:xfrm>
          <a:prstGeom prst="rect">
            <a:avLst/>
          </a:prstGeom>
        </p:spPr>
      </p:pic>
      <p:pic>
        <p:nvPicPr>
          <p:cNvPr id="4" name="图片 3">
            <a:extLst>
              <a:ext uri="{FF2B5EF4-FFF2-40B4-BE49-F238E27FC236}">
                <a16:creationId xmlns:a16="http://schemas.microsoft.com/office/drawing/2014/main" id="{C7F77C3B-51EB-1547-86CB-39C20391E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4607" y="2355726"/>
            <a:ext cx="2830363" cy="2743211"/>
          </a:xfrm>
          <a:prstGeom prst="rect">
            <a:avLst/>
          </a:prstGeom>
        </p:spPr>
      </p:pic>
    </p:spTree>
    <p:extLst>
      <p:ext uri="{BB962C8B-B14F-4D97-AF65-F5344CB8AC3E}">
        <p14:creationId xmlns:p14="http://schemas.microsoft.com/office/powerpoint/2010/main" val="302221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568952" cy="576248"/>
          </a:xfrm>
          <a:prstGeom prst="rect">
            <a:avLst/>
          </a:prstGeom>
        </p:spPr>
        <p:txBody>
          <a:bodyPr wrap="square">
            <a:spAutoFit/>
          </a:bodyPr>
          <a:lstStyle/>
          <a:p>
            <a:pPr fontAlgn="base">
              <a:lnSpc>
                <a:spcPct val="150000"/>
              </a:lnSpc>
              <a:spcBef>
                <a:spcPct val="0"/>
              </a:spcBef>
              <a:spcAft>
                <a:spcPct val="0"/>
              </a:spcAft>
            </a:pP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与</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p>
        </p:txBody>
      </p:sp>
      <p:pic>
        <p:nvPicPr>
          <p:cNvPr id="4" name="图片 3">
            <a:extLst>
              <a:ext uri="{FF2B5EF4-FFF2-40B4-BE49-F238E27FC236}">
                <a16:creationId xmlns:a16="http://schemas.microsoft.com/office/drawing/2014/main" id="{7501C35F-8F23-6C44-9207-08D94D4F9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161" y="1197166"/>
            <a:ext cx="5959677" cy="3363838"/>
          </a:xfrm>
          <a:prstGeom prst="rect">
            <a:avLst/>
          </a:prstGeom>
        </p:spPr>
      </p:pic>
      <p:sp>
        <p:nvSpPr>
          <p:cNvPr id="5" name="文本框 4">
            <a:extLst>
              <a:ext uri="{FF2B5EF4-FFF2-40B4-BE49-F238E27FC236}">
                <a16:creationId xmlns:a16="http://schemas.microsoft.com/office/drawing/2014/main" id="{5F8D0726-CC19-9245-A55C-8068AD691B3E}"/>
              </a:ext>
            </a:extLst>
          </p:cNvPr>
          <p:cNvSpPr txBox="1"/>
          <p:nvPr/>
        </p:nvSpPr>
        <p:spPr>
          <a:xfrm>
            <a:off x="6012160" y="4600214"/>
            <a:ext cx="308098" cy="369332"/>
          </a:xfrm>
          <a:prstGeom prst="rect">
            <a:avLst/>
          </a:prstGeom>
          <a:noFill/>
        </p:spPr>
        <p:txBody>
          <a:bodyPr wrap="none" rtlCol="0">
            <a:spAutoFit/>
          </a:bodyPr>
          <a:lstStyle/>
          <a:p>
            <a:r>
              <a:rPr kumimoji="1" lang="en-US" altLang="zh-CN" dirty="0"/>
              <a:t>C</a:t>
            </a:r>
            <a:endParaRPr kumimoji="1" lang="zh-CN" altLang="en-US" dirty="0"/>
          </a:p>
        </p:txBody>
      </p:sp>
      <p:sp>
        <p:nvSpPr>
          <p:cNvPr id="6" name="文本框 5">
            <a:extLst>
              <a:ext uri="{FF2B5EF4-FFF2-40B4-BE49-F238E27FC236}">
                <a16:creationId xmlns:a16="http://schemas.microsoft.com/office/drawing/2014/main" id="{9CEA1F51-BFAC-0E44-9933-D2A83792CB74}"/>
              </a:ext>
            </a:extLst>
          </p:cNvPr>
          <p:cNvSpPr txBox="1"/>
          <p:nvPr/>
        </p:nvSpPr>
        <p:spPr>
          <a:xfrm>
            <a:off x="2690854" y="4579223"/>
            <a:ext cx="881973" cy="369332"/>
          </a:xfrm>
          <a:prstGeom prst="rect">
            <a:avLst/>
          </a:prstGeom>
          <a:noFill/>
        </p:spPr>
        <p:txBody>
          <a:bodyPr wrap="none" rtlCol="0">
            <a:spAutoFit/>
          </a:bodyPr>
          <a:lstStyle/>
          <a:p>
            <a:r>
              <a:rPr kumimoji="1" lang="en-US" altLang="zh-CN" dirty="0" err="1"/>
              <a:t>NxHxW</a:t>
            </a:r>
            <a:endParaRPr kumimoji="1" lang="zh-CN" altLang="en-US" dirty="0"/>
          </a:p>
        </p:txBody>
      </p:sp>
    </p:spTree>
    <p:extLst>
      <p:ext uri="{BB962C8B-B14F-4D97-AF65-F5344CB8AC3E}">
        <p14:creationId xmlns:p14="http://schemas.microsoft.com/office/powerpoint/2010/main" val="3456811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8416612" cy="576248"/>
          </a:xfrm>
          <a:prstGeom prst="rect">
            <a:avLst/>
          </a:prstGeom>
        </p:spPr>
        <p:txBody>
          <a:bodyPr wrap="square">
            <a:spAutoFit/>
          </a:bodyPr>
          <a:lstStyle/>
          <a:p>
            <a:pPr fontAlgn="base">
              <a:lnSpc>
                <a:spcPct val="150000"/>
              </a:lnSpc>
              <a:spcBef>
                <a:spcPct val="0"/>
              </a:spcBef>
              <a:spcAft>
                <a:spcPct val="0"/>
              </a:spcAft>
            </a:pP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Layer Normalization</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与</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Batch Normalization</a:t>
            </a:r>
          </a:p>
        </p:txBody>
      </p:sp>
      <p:graphicFrame>
        <p:nvGraphicFramePr>
          <p:cNvPr id="8" name="表格 8">
            <a:extLst>
              <a:ext uri="{FF2B5EF4-FFF2-40B4-BE49-F238E27FC236}">
                <a16:creationId xmlns:a16="http://schemas.microsoft.com/office/drawing/2014/main" id="{26C10118-4DF3-D547-87FB-E0ACDE9000B8}"/>
              </a:ext>
            </a:extLst>
          </p:cNvPr>
          <p:cNvGraphicFramePr>
            <a:graphicFrameLocks noGrp="1"/>
          </p:cNvGraphicFramePr>
          <p:nvPr/>
        </p:nvGraphicFramePr>
        <p:xfrm>
          <a:off x="611560" y="1347614"/>
          <a:ext cx="7776864" cy="2661920"/>
        </p:xfrm>
        <a:graphic>
          <a:graphicData uri="http://schemas.openxmlformats.org/drawingml/2006/table">
            <a:tbl>
              <a:tblPr firstRow="1" bandRow="1">
                <a:tableStyleId>{6E25E649-3F16-4E02-A733-19D2CDBF48F0}</a:tableStyleId>
              </a:tblPr>
              <a:tblGrid>
                <a:gridCol w="1728192">
                  <a:extLst>
                    <a:ext uri="{9D8B030D-6E8A-4147-A177-3AD203B41FA5}">
                      <a16:colId xmlns:a16="http://schemas.microsoft.com/office/drawing/2014/main" val="1483391492"/>
                    </a:ext>
                  </a:extLst>
                </a:gridCol>
                <a:gridCol w="2952328">
                  <a:extLst>
                    <a:ext uri="{9D8B030D-6E8A-4147-A177-3AD203B41FA5}">
                      <a16:colId xmlns:a16="http://schemas.microsoft.com/office/drawing/2014/main" val="817225410"/>
                    </a:ext>
                  </a:extLst>
                </a:gridCol>
                <a:gridCol w="3096344">
                  <a:extLst>
                    <a:ext uri="{9D8B030D-6E8A-4147-A177-3AD203B41FA5}">
                      <a16:colId xmlns:a16="http://schemas.microsoft.com/office/drawing/2014/main" val="4136451183"/>
                    </a:ext>
                  </a:extLst>
                </a:gridCol>
              </a:tblGrid>
              <a:tr h="370840">
                <a:tc>
                  <a:txBody>
                    <a:bodyPr/>
                    <a:lstStyle/>
                    <a:p>
                      <a:r>
                        <a:rPr lang="zh-CN" altLang="en-US" dirty="0">
                          <a:latin typeface="Times New Roman" panose="02020603050405020304" pitchFamily="18" charset="0"/>
                          <a:cs typeface="Times New Roman" panose="02020603050405020304" pitchFamily="18" charset="0"/>
                        </a:rPr>
                        <a:t>特点</a:t>
                      </a:r>
                    </a:p>
                  </a:txBody>
                  <a:tcPr/>
                </a:tc>
                <a:tc>
                  <a:txBody>
                    <a:bodyPr/>
                    <a:lstStyle/>
                    <a:p>
                      <a:r>
                        <a:rPr lang="en-US" altLang="zh-CN" dirty="0">
                          <a:latin typeface="Times New Roman" panose="02020603050405020304" pitchFamily="18" charset="0"/>
                          <a:cs typeface="Times New Roman" panose="02020603050405020304" pitchFamily="18" charset="0"/>
                        </a:rPr>
                        <a:t>Batch</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Normalization</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Layer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Normalization</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15894569"/>
                  </a:ext>
                </a:extLst>
              </a:tr>
              <a:tr h="370840">
                <a:tc>
                  <a:txBody>
                    <a:bodyPr/>
                    <a:lstStyle/>
                    <a:p>
                      <a:r>
                        <a:rPr lang="zh-CN" altLang="en-US" b="1" dirty="0">
                          <a:latin typeface="Times New Roman" panose="02020603050405020304" pitchFamily="18" charset="0"/>
                          <a:cs typeface="Times New Roman" panose="02020603050405020304" pitchFamily="18" charset="0"/>
                        </a:rPr>
                        <a:t>归一化维度</a:t>
                      </a:r>
                    </a:p>
                  </a:txBody>
                  <a:tcPr/>
                </a:tc>
                <a:tc>
                  <a:txBody>
                    <a:bodyPr/>
                    <a:lstStyle/>
                    <a:p>
                      <a:r>
                        <a:rPr lang="zh-CN" altLang="en-US" dirty="0">
                          <a:latin typeface="Times New Roman" panose="02020603050405020304" pitchFamily="18" charset="0"/>
                          <a:cs typeface="Times New Roman" panose="02020603050405020304" pitchFamily="18" charset="0"/>
                        </a:rPr>
                        <a:t>对整个</a:t>
                      </a:r>
                      <a:r>
                        <a:rPr lang="zh-CN" altLang="en-US" dirty="0">
                          <a:solidFill>
                            <a:srgbClr val="C00000"/>
                          </a:solidFill>
                          <a:latin typeface="Times New Roman" panose="02020603050405020304" pitchFamily="18" charset="0"/>
                          <a:cs typeface="Times New Roman" panose="02020603050405020304" pitchFamily="18" charset="0"/>
                        </a:rPr>
                        <a:t>批次计算均值和方差</a:t>
                      </a:r>
                    </a:p>
                  </a:txBody>
                  <a:tcPr/>
                </a:tc>
                <a:tc>
                  <a:txBody>
                    <a:bodyPr/>
                    <a:lstStyle/>
                    <a:p>
                      <a:r>
                        <a:rPr lang="zh-CN" altLang="en-US" dirty="0">
                          <a:latin typeface="Times New Roman" panose="02020603050405020304" pitchFamily="18" charset="0"/>
                          <a:cs typeface="Times New Roman" panose="02020603050405020304" pitchFamily="18" charset="0"/>
                        </a:rPr>
                        <a:t>对</a:t>
                      </a:r>
                      <a:r>
                        <a:rPr lang="zh-CN" altLang="en-US" dirty="0">
                          <a:solidFill>
                            <a:srgbClr val="C00000"/>
                          </a:solidFill>
                          <a:latin typeface="Times New Roman" panose="02020603050405020304" pitchFamily="18" charset="0"/>
                          <a:cs typeface="Times New Roman" panose="02020603050405020304" pitchFamily="18" charset="0"/>
                        </a:rPr>
                        <a:t>每个样本的特征维度</a:t>
                      </a:r>
                      <a:r>
                        <a:rPr lang="zh-CN" altLang="en-US" dirty="0">
                          <a:latin typeface="Times New Roman" panose="02020603050405020304" pitchFamily="18" charset="0"/>
                          <a:cs typeface="Times New Roman" panose="02020603050405020304" pitchFamily="18" charset="0"/>
                        </a:rPr>
                        <a:t>计算均值和方差</a:t>
                      </a:r>
                    </a:p>
                  </a:txBody>
                  <a:tcPr/>
                </a:tc>
                <a:extLst>
                  <a:ext uri="{0D108BD9-81ED-4DB2-BD59-A6C34878D82A}">
                    <a16:rowId xmlns:a16="http://schemas.microsoft.com/office/drawing/2014/main" val="2124452148"/>
                  </a:ext>
                </a:extLst>
              </a:tr>
              <a:tr h="370840">
                <a:tc>
                  <a:txBody>
                    <a:bodyPr/>
                    <a:lstStyle/>
                    <a:p>
                      <a:r>
                        <a:rPr lang="zh-CN" altLang="en-US" b="1" dirty="0">
                          <a:latin typeface="Times New Roman" panose="02020603050405020304" pitchFamily="18" charset="0"/>
                          <a:cs typeface="Times New Roman" panose="02020603050405020304" pitchFamily="18" charset="0"/>
                        </a:rPr>
                        <a:t>批次大小依赖</a:t>
                      </a:r>
                    </a:p>
                  </a:txBody>
                  <a:tcPr/>
                </a:tc>
                <a:tc>
                  <a:txBody>
                    <a:bodyPr/>
                    <a:lstStyle/>
                    <a:p>
                      <a:r>
                        <a:rPr lang="zh-CN" altLang="en-US" dirty="0">
                          <a:solidFill>
                            <a:srgbClr val="C00000"/>
                          </a:solidFill>
                          <a:latin typeface="Times New Roman" panose="02020603050405020304" pitchFamily="18" charset="0"/>
                          <a:cs typeface="Times New Roman" panose="02020603050405020304" pitchFamily="18" charset="0"/>
                        </a:rPr>
                        <a:t>依赖</a:t>
                      </a:r>
                      <a:r>
                        <a:rPr lang="zh-CN" altLang="en-US" dirty="0">
                          <a:latin typeface="Times New Roman" panose="02020603050405020304" pitchFamily="18" charset="0"/>
                          <a:cs typeface="Times New Roman" panose="02020603050405020304" pitchFamily="18" charset="0"/>
                        </a:rPr>
                        <a:t>于批次大小</a:t>
                      </a:r>
                    </a:p>
                  </a:txBody>
                  <a:tcPr/>
                </a:tc>
                <a:tc>
                  <a:txBody>
                    <a:bodyPr/>
                    <a:lstStyle/>
                    <a:p>
                      <a:r>
                        <a:rPr lang="zh-CN" altLang="en-US" dirty="0">
                          <a:latin typeface="Times New Roman" panose="02020603050405020304" pitchFamily="18" charset="0"/>
                          <a:cs typeface="Times New Roman" panose="02020603050405020304" pitchFamily="18" charset="0"/>
                        </a:rPr>
                        <a:t>与批次大小</a:t>
                      </a:r>
                      <a:r>
                        <a:rPr lang="zh-CN" altLang="en-US" dirty="0">
                          <a:solidFill>
                            <a:srgbClr val="C00000"/>
                          </a:solidFill>
                          <a:latin typeface="Times New Roman" panose="02020603050405020304" pitchFamily="18" charset="0"/>
                          <a:cs typeface="Times New Roman" panose="02020603050405020304" pitchFamily="18" charset="0"/>
                        </a:rPr>
                        <a:t>无关</a:t>
                      </a:r>
                    </a:p>
                  </a:txBody>
                  <a:tcPr/>
                </a:tc>
                <a:extLst>
                  <a:ext uri="{0D108BD9-81ED-4DB2-BD59-A6C34878D82A}">
                    <a16:rowId xmlns:a16="http://schemas.microsoft.com/office/drawing/2014/main" val="2038986162"/>
                  </a:ext>
                </a:extLst>
              </a:tr>
              <a:tr h="370840">
                <a:tc>
                  <a:txBody>
                    <a:bodyPr/>
                    <a:lstStyle/>
                    <a:p>
                      <a:r>
                        <a:rPr lang="zh-CN" altLang="en-US" b="1" dirty="0">
                          <a:latin typeface="Times New Roman" panose="02020603050405020304" pitchFamily="18" charset="0"/>
                          <a:cs typeface="Times New Roman" panose="02020603050405020304" pitchFamily="18" charset="0"/>
                        </a:rPr>
                        <a:t>应用场景</a:t>
                      </a:r>
                    </a:p>
                  </a:txBody>
                  <a:tcPr/>
                </a:tc>
                <a:tc>
                  <a:txBody>
                    <a:bodyPr/>
                    <a:lstStyle/>
                    <a:p>
                      <a:r>
                        <a:rPr lang="zh-CN" altLang="en-US" dirty="0">
                          <a:latin typeface="Times New Roman" panose="02020603050405020304" pitchFamily="18" charset="0"/>
                          <a:cs typeface="Times New Roman" panose="02020603050405020304" pitchFamily="18" charset="0"/>
                        </a:rPr>
                        <a:t>通常用于</a:t>
                      </a:r>
                      <a:r>
                        <a:rPr lang="en" altLang="zh-CN" dirty="0">
                          <a:latin typeface="Times New Roman" panose="02020603050405020304" pitchFamily="18" charset="0"/>
                          <a:cs typeface="Times New Roman" panose="02020603050405020304" pitchFamily="18" charset="0"/>
                        </a:rPr>
                        <a:t>CNN</a:t>
                      </a:r>
                      <a:r>
                        <a:rPr lang="zh-CN" altLang="en"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MLP</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zh-CN" altLang="en-US" dirty="0">
                          <a:latin typeface="Times New Roman" panose="02020603050405020304" pitchFamily="18" charset="0"/>
                          <a:cs typeface="Times New Roman" panose="02020603050405020304" pitchFamily="18" charset="0"/>
                        </a:rPr>
                        <a:t>常用于</a:t>
                      </a:r>
                      <a:r>
                        <a:rPr lang="en" altLang="zh-CN" dirty="0">
                          <a:latin typeface="Times New Roman" panose="02020603050405020304" pitchFamily="18" charset="0"/>
                          <a:cs typeface="Times New Roman" panose="02020603050405020304" pitchFamily="18" charset="0"/>
                        </a:rPr>
                        <a:t>RNN</a:t>
                      </a:r>
                      <a:r>
                        <a:rPr lang="zh-CN" altLang="en"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Transformer</a:t>
                      </a:r>
                      <a:r>
                        <a:rPr lang="zh-CN" altLang="en-US" dirty="0">
                          <a:latin typeface="Times New Roman" panose="02020603050405020304" pitchFamily="18" charset="0"/>
                          <a:cs typeface="Times New Roman" panose="02020603050405020304" pitchFamily="18" charset="0"/>
                        </a:rPr>
                        <a:t>等结构（也可用于</a:t>
                      </a:r>
                      <a:r>
                        <a:rPr lang="en-US" altLang="zh-CN" dirty="0">
                          <a:latin typeface="Times New Roman" panose="02020603050405020304" pitchFamily="18" charset="0"/>
                          <a:cs typeface="Times New Roman" panose="02020603050405020304" pitchFamily="18" charset="0"/>
                        </a:rPr>
                        <a:t>CNN</a:t>
                      </a:r>
                      <a:r>
                        <a:rPr lang="zh-CN" altLang="en-US"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769613681"/>
                  </a:ext>
                </a:extLst>
              </a:tr>
              <a:tr h="370840">
                <a:tc>
                  <a:txBody>
                    <a:bodyPr/>
                    <a:lstStyle/>
                    <a:p>
                      <a:r>
                        <a:rPr lang="zh-CN" altLang="en-US" b="1" dirty="0">
                          <a:latin typeface="Times New Roman" panose="02020603050405020304" pitchFamily="18" charset="0"/>
                          <a:cs typeface="Times New Roman" panose="02020603050405020304" pitchFamily="18" charset="0"/>
                        </a:rPr>
                        <a:t>效果</a:t>
                      </a:r>
                    </a:p>
                  </a:txBody>
                  <a:tcPr/>
                </a:tc>
                <a:tc>
                  <a:txBody>
                    <a:bodyPr/>
                    <a:lstStyle/>
                    <a:p>
                      <a:r>
                        <a:rPr lang="zh-CN" altLang="en-US" dirty="0">
                          <a:latin typeface="Times New Roman" panose="02020603050405020304" pitchFamily="18" charset="0"/>
                          <a:cs typeface="Times New Roman" panose="02020603050405020304" pitchFamily="18" charset="0"/>
                        </a:rPr>
                        <a:t>提升训练速度，减少内部协变量偏移</a:t>
                      </a:r>
                    </a:p>
                  </a:txBody>
                  <a:tcPr/>
                </a:tc>
                <a:tc>
                  <a:txBody>
                    <a:bodyPr/>
                    <a:lstStyle/>
                    <a:p>
                      <a:r>
                        <a:rPr lang="zh-CN" altLang="en-US" dirty="0">
                          <a:latin typeface="Times New Roman" panose="02020603050405020304" pitchFamily="18" charset="0"/>
                          <a:cs typeface="Times New Roman" panose="02020603050405020304" pitchFamily="18" charset="0"/>
                        </a:rPr>
                        <a:t>提升训练速度与稳定性</a:t>
                      </a:r>
                    </a:p>
                  </a:txBody>
                  <a:tcPr/>
                </a:tc>
                <a:extLst>
                  <a:ext uri="{0D108BD9-81ED-4DB2-BD59-A6C34878D82A}">
                    <a16:rowId xmlns:a16="http://schemas.microsoft.com/office/drawing/2014/main" val="4229866532"/>
                  </a:ext>
                </a:extLst>
              </a:tr>
            </a:tbl>
          </a:graphicData>
        </a:graphic>
      </p:graphicFrame>
    </p:spTree>
    <p:extLst>
      <p:ext uri="{BB962C8B-B14F-4D97-AF65-F5344CB8AC3E}">
        <p14:creationId xmlns:p14="http://schemas.microsoft.com/office/powerpoint/2010/main" val="3109176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梯度下降与优化</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6FAD0AFB-EBFA-8948-ACDC-40830A274F86}"/>
              </a:ext>
            </a:extLst>
          </p:cNvPr>
          <p:cNvSpPr txBox="1"/>
          <p:nvPr/>
        </p:nvSpPr>
        <p:spPr>
          <a:xfrm>
            <a:off x="363640" y="987574"/>
            <a:ext cx="8456831" cy="646331"/>
          </a:xfrm>
          <a:prstGeom prst="rect">
            <a:avLst/>
          </a:prstGeom>
          <a:solidFill>
            <a:schemeClr val="accent2">
              <a:lumMod val="20000"/>
              <a:lumOff val="80000"/>
            </a:schemeClr>
          </a:solidFill>
        </p:spPr>
        <p:txBody>
          <a:bodyPr wrap="square">
            <a:spAutoFit/>
          </a:bodyPr>
          <a:lstStyle/>
          <a:p>
            <a:r>
              <a:rPr lang="zh-CN" altLang="en-US" dirty="0"/>
              <a:t>逻辑回归的目标是最小化损失函数，使模型的预测结果尽可能接近真实值。逻辑回归通常使用</a:t>
            </a:r>
            <a:r>
              <a:rPr lang="zh-CN" altLang="en-US" b="1" dirty="0"/>
              <a:t>对数似然损失函数</a:t>
            </a:r>
            <a:r>
              <a:rPr lang="zh-CN" altLang="en-US" dirty="0"/>
              <a:t>，其形式为：</a:t>
            </a:r>
          </a:p>
        </p:txBody>
      </p:sp>
      <p:pic>
        <p:nvPicPr>
          <p:cNvPr id="7" name="图片 6">
            <a:extLst>
              <a:ext uri="{FF2B5EF4-FFF2-40B4-BE49-F238E27FC236}">
                <a16:creationId xmlns:a16="http://schemas.microsoft.com/office/drawing/2014/main" id="{0116505E-E727-334D-BF15-07F4120DE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505" y="1633905"/>
            <a:ext cx="6007100" cy="863600"/>
          </a:xfrm>
          <a:prstGeom prst="rect">
            <a:avLst/>
          </a:prstGeom>
        </p:spPr>
      </p:pic>
      <p:sp>
        <p:nvSpPr>
          <p:cNvPr id="9" name="文本框 8">
            <a:extLst>
              <a:ext uri="{FF2B5EF4-FFF2-40B4-BE49-F238E27FC236}">
                <a16:creationId xmlns:a16="http://schemas.microsoft.com/office/drawing/2014/main" id="{94A38A69-ABC7-0041-A777-76F8118C1A3D}"/>
              </a:ext>
            </a:extLst>
          </p:cNvPr>
          <p:cNvSpPr txBox="1"/>
          <p:nvPr/>
        </p:nvSpPr>
        <p:spPr>
          <a:xfrm>
            <a:off x="343584" y="2427734"/>
            <a:ext cx="8456831" cy="2585323"/>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梯度下降法</a:t>
            </a:r>
            <a:r>
              <a:rPr lang="zh-CN" altLang="en-US" dirty="0">
                <a:latin typeface="Times New Roman" panose="02020603050405020304" pitchFamily="18" charset="0"/>
                <a:cs typeface="Times New Roman" panose="02020603050405020304" pitchFamily="18" charset="0"/>
              </a:rPr>
              <a:t>是一种常用的优化算法，通过不断调整模型的参数 </a:t>
            </a:r>
            <a:r>
              <a:rPr lang="el-GR" altLang="zh-CN" dirty="0">
                <a:latin typeface="Times New Roman" panose="02020603050405020304" pitchFamily="18" charset="0"/>
                <a:cs typeface="Times New Roman" panose="02020603050405020304" pitchFamily="18" charset="0"/>
              </a:rPr>
              <a:t>θ</a:t>
            </a:r>
            <a:r>
              <a:rPr lang="zh-CN" altLang="el-GR"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逐步最小化损失函数。具体过程为：</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计算损失函数的梯度</a:t>
            </a:r>
            <a:r>
              <a:rPr lang="zh-CN" altLang="en-US" dirty="0">
                <a:latin typeface="Times New Roman" panose="02020603050405020304" pitchFamily="18" charset="0"/>
                <a:cs typeface="Times New Roman" panose="02020603050405020304" pitchFamily="18" charset="0"/>
              </a:rPr>
              <a:t>：梯度表示损失函数关于参数 </a:t>
            </a:r>
            <a:r>
              <a:rPr lang="el-GR" altLang="zh-CN" dirty="0">
                <a:latin typeface="Times New Roman" panose="02020603050405020304" pitchFamily="18" charset="0"/>
                <a:cs typeface="Times New Roman" panose="02020603050405020304" pitchFamily="18" charset="0"/>
              </a:rPr>
              <a:t>θ</a:t>
            </a:r>
            <a:r>
              <a:rPr lang="zh-CN" altLang="en-US" dirty="0">
                <a:latin typeface="Times New Roman" panose="02020603050405020304" pitchFamily="18" charset="0"/>
                <a:cs typeface="Times New Roman" panose="02020603050405020304" pitchFamily="18" charset="0"/>
              </a:rPr>
              <a:t>的变化率。梯度的方向指向损失函数增大的方向，因此要沿着梯度的反方向更新参数。</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b="1" dirty="0"/>
              <a:t>更新参数</a:t>
            </a:r>
            <a:r>
              <a:rPr lang="zh-CN" altLang="en-US" dirty="0"/>
              <a:t>：梯度下降的更新公式为：</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r>
              <a:rPr lang="zh-CN" altLang="en-US" dirty="0">
                <a:latin typeface="Times New Roman" panose="02020603050405020304" pitchFamily="18" charset="0"/>
                <a:cs typeface="Times New Roman" panose="02020603050405020304" pitchFamily="18" charset="0"/>
              </a:rPr>
              <a:t>其中，</a:t>
            </a:r>
            <a:r>
              <a:rPr lang="el-GR" altLang="zh-CN" dirty="0">
                <a:latin typeface="Times New Roman" panose="02020603050405020304" pitchFamily="18" charset="0"/>
                <a:cs typeface="Times New Roman" panose="02020603050405020304" pitchFamily="18" charset="0"/>
              </a:rPr>
              <a:t>α </a:t>
            </a:r>
            <a:r>
              <a:rPr lang="zh-CN" altLang="en-US" dirty="0">
                <a:latin typeface="Times New Roman" panose="02020603050405020304" pitchFamily="18" charset="0"/>
                <a:cs typeface="Times New Roman" panose="02020603050405020304" pitchFamily="18" charset="0"/>
              </a:rPr>
              <a:t>是学习率，控制每次更新的步长；∇</a:t>
            </a:r>
            <a:r>
              <a:rPr lang="el-GR" altLang="zh-CN" baseline="-25000" dirty="0">
                <a:latin typeface="Times New Roman" panose="02020603050405020304" pitchFamily="18" charset="0"/>
                <a:cs typeface="Times New Roman" panose="02020603050405020304" pitchFamily="18" charset="0"/>
              </a:rPr>
              <a:t>θ</a:t>
            </a:r>
            <a:r>
              <a:rPr lang="en" altLang="zh-CN" dirty="0">
                <a:latin typeface="Times New Roman" panose="02020603050405020304" pitchFamily="18" charset="0"/>
                <a:cs typeface="Times New Roman" panose="02020603050405020304" pitchFamily="18" charset="0"/>
              </a:rPr>
              <a:t>L(</a:t>
            </a:r>
            <a:r>
              <a:rPr lang="el-GR" altLang="zh-CN" dirty="0">
                <a:latin typeface="Times New Roman" panose="02020603050405020304" pitchFamily="18" charset="0"/>
                <a:cs typeface="Times New Roman" panose="02020603050405020304" pitchFamily="18" charset="0"/>
              </a:rPr>
              <a:t>θ)</a:t>
            </a:r>
            <a:r>
              <a:rPr lang="zh-CN" altLang="en-US" dirty="0">
                <a:latin typeface="Times New Roman" panose="02020603050405020304" pitchFamily="18" charset="0"/>
                <a:cs typeface="Times New Roman" panose="02020603050405020304" pitchFamily="18" charset="0"/>
              </a:rPr>
              <a:t>是损失函数对 </a:t>
            </a:r>
            <a:r>
              <a:rPr lang="el-GR" altLang="zh-CN" dirty="0">
                <a:latin typeface="Times New Roman" panose="02020603050405020304" pitchFamily="18" charset="0"/>
                <a:cs typeface="Times New Roman" panose="02020603050405020304" pitchFamily="18" charset="0"/>
              </a:rPr>
              <a:t>θ</a:t>
            </a:r>
            <a:r>
              <a:rPr lang="zh-CN" altLang="en-US" dirty="0">
                <a:latin typeface="Times New Roman" panose="02020603050405020304" pitchFamily="18" charset="0"/>
                <a:cs typeface="Times New Roman" panose="02020603050405020304" pitchFamily="18" charset="0"/>
              </a:rPr>
              <a:t>的梯度。</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迭代更新</a:t>
            </a:r>
            <a:endParaRPr lang="en-US" altLang="zh-CN" b="1"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9173A932-5036-464B-A572-B0F1B9D00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864" y="3939902"/>
            <a:ext cx="2146300" cy="355600"/>
          </a:xfrm>
          <a:prstGeom prst="rect">
            <a:avLst/>
          </a:prstGeom>
        </p:spPr>
      </p:pic>
    </p:spTree>
    <p:extLst>
      <p:ext uri="{BB962C8B-B14F-4D97-AF65-F5344CB8AC3E}">
        <p14:creationId xmlns:p14="http://schemas.microsoft.com/office/powerpoint/2010/main" val="141424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交叉熵损失</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EEEAC577-4C98-A045-B540-24D6E35C95E8}"/>
              </a:ext>
            </a:extLst>
          </p:cNvPr>
          <p:cNvSpPr txBox="1"/>
          <p:nvPr/>
        </p:nvSpPr>
        <p:spPr>
          <a:xfrm>
            <a:off x="251520" y="915566"/>
            <a:ext cx="8352928" cy="1477328"/>
          </a:xfrm>
          <a:prstGeom prst="rect">
            <a:avLst/>
          </a:prstGeom>
          <a:solidFill>
            <a:schemeClr val="accent2">
              <a:lumMod val="20000"/>
              <a:lumOff val="80000"/>
            </a:schemeClr>
          </a:solidFill>
        </p:spPr>
        <p:txBody>
          <a:bodyPr wrap="square">
            <a:spAutoFit/>
          </a:bodyPr>
          <a:lstStyle/>
          <a:p>
            <a:r>
              <a:rPr lang="zh-CN" altLang="en-US" b="1" dirty="0">
                <a:latin typeface="Times New Roman" panose="02020603050405020304" pitchFamily="18" charset="0"/>
                <a:cs typeface="Times New Roman" panose="02020603050405020304" pitchFamily="18" charset="0"/>
              </a:rPr>
              <a:t>交叉熵损失（</a:t>
            </a:r>
            <a:r>
              <a:rPr lang="en" altLang="zh-CN" b="1" dirty="0">
                <a:latin typeface="Times New Roman" panose="02020603050405020304" pitchFamily="18" charset="0"/>
                <a:cs typeface="Times New Roman" panose="02020603050405020304" pitchFamily="18" charset="0"/>
              </a:rPr>
              <a:t>Cross-Entropy Loss</a:t>
            </a:r>
            <a:r>
              <a:rPr lang="zh-CN" altLang="en" b="1"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是一种常用于分类任务的损失函数，它度量的是模型预测的概率分布与真实标签分布之间的差异。交叉熵损失函数的目标是通过最小化这个差异，提升模型的预测精度。</a:t>
            </a:r>
          </a:p>
          <a:p>
            <a:r>
              <a:rPr lang="zh-CN" altLang="en-US" dirty="0">
                <a:latin typeface="Times New Roman" panose="02020603050405020304" pitchFamily="18" charset="0"/>
                <a:cs typeface="Times New Roman" panose="02020603050405020304" pitchFamily="18" charset="0"/>
              </a:rPr>
              <a:t>在机器学习中，交叉熵损失被广泛应用于二分类问题、多分类问题以及深度学习中的神经网络训练中。</a:t>
            </a:r>
          </a:p>
        </p:txBody>
      </p:sp>
      <p:pic>
        <p:nvPicPr>
          <p:cNvPr id="8" name="图片 7">
            <a:extLst>
              <a:ext uri="{FF2B5EF4-FFF2-40B4-BE49-F238E27FC236}">
                <a16:creationId xmlns:a16="http://schemas.microsoft.com/office/drawing/2014/main" id="{C6689A6F-A0E9-8444-90B3-422168D28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258" y="2386820"/>
            <a:ext cx="4648200" cy="520700"/>
          </a:xfrm>
          <a:prstGeom prst="rect">
            <a:avLst/>
          </a:prstGeom>
        </p:spPr>
      </p:pic>
      <p:sp>
        <p:nvSpPr>
          <p:cNvPr id="12" name="文本框 11">
            <a:extLst>
              <a:ext uri="{FF2B5EF4-FFF2-40B4-BE49-F238E27FC236}">
                <a16:creationId xmlns:a16="http://schemas.microsoft.com/office/drawing/2014/main" id="{BD56B280-22E7-9B4C-9635-B8C3CA531967}"/>
              </a:ext>
            </a:extLst>
          </p:cNvPr>
          <p:cNvSpPr txBox="1"/>
          <p:nvPr/>
        </p:nvSpPr>
        <p:spPr>
          <a:xfrm>
            <a:off x="265311" y="2431410"/>
            <a:ext cx="2274982" cy="369332"/>
          </a:xfrm>
          <a:prstGeom prst="rect">
            <a:avLst/>
          </a:prstGeom>
          <a:noFill/>
        </p:spPr>
        <p:txBody>
          <a:bodyPr wrap="none" rtlCol="0">
            <a:spAutoFit/>
          </a:bodyPr>
          <a:lstStyle/>
          <a:p>
            <a:r>
              <a:rPr kumimoji="1" lang="zh-CN" altLang="en-US" dirty="0">
                <a:solidFill>
                  <a:srgbClr val="C00000"/>
                </a:solidFill>
              </a:rPr>
              <a:t>二分类交叉熵损失：</a:t>
            </a:r>
          </a:p>
        </p:txBody>
      </p:sp>
      <p:pic>
        <p:nvPicPr>
          <p:cNvPr id="16" name="图片 15">
            <a:extLst>
              <a:ext uri="{FF2B5EF4-FFF2-40B4-BE49-F238E27FC236}">
                <a16:creationId xmlns:a16="http://schemas.microsoft.com/office/drawing/2014/main" id="{897A9FB7-AB20-2947-B5CE-7302EA747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083" y="2863183"/>
            <a:ext cx="4572000" cy="876300"/>
          </a:xfrm>
          <a:prstGeom prst="rect">
            <a:avLst/>
          </a:prstGeom>
        </p:spPr>
      </p:pic>
      <p:sp>
        <p:nvSpPr>
          <p:cNvPr id="18" name="文本框 17">
            <a:extLst>
              <a:ext uri="{FF2B5EF4-FFF2-40B4-BE49-F238E27FC236}">
                <a16:creationId xmlns:a16="http://schemas.microsoft.com/office/drawing/2014/main" id="{8FB3D7D8-9713-9F45-831F-C6CF4B7B9CBE}"/>
              </a:ext>
            </a:extLst>
          </p:cNvPr>
          <p:cNvSpPr txBox="1"/>
          <p:nvPr/>
        </p:nvSpPr>
        <p:spPr>
          <a:xfrm>
            <a:off x="6046068" y="3356391"/>
            <a:ext cx="3097932"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通常通过 </a:t>
            </a:r>
            <a:r>
              <a:rPr lang="en" altLang="zh-CN" dirty="0">
                <a:solidFill>
                  <a:srgbClr val="C00000"/>
                </a:solidFill>
                <a:latin typeface="Times New Roman" panose="02020603050405020304" pitchFamily="18" charset="0"/>
                <a:cs typeface="Times New Roman" panose="02020603050405020304" pitchFamily="18" charset="0"/>
              </a:rPr>
              <a:t>Sigmoid </a:t>
            </a:r>
            <a:r>
              <a:rPr lang="zh-CN" altLang="en-US" dirty="0">
                <a:solidFill>
                  <a:srgbClr val="C00000"/>
                </a:solidFill>
                <a:latin typeface="Times New Roman" panose="02020603050405020304" pitchFamily="18" charset="0"/>
                <a:cs typeface="Times New Roman" panose="02020603050405020304" pitchFamily="18" charset="0"/>
              </a:rPr>
              <a:t>函数</a:t>
            </a:r>
            <a:r>
              <a:rPr lang="zh-CN" altLang="en-US" dirty="0">
                <a:latin typeface="Times New Roman" panose="02020603050405020304" pitchFamily="18" charset="0"/>
                <a:cs typeface="Times New Roman" panose="02020603050405020304" pitchFamily="18" charset="0"/>
              </a:rPr>
              <a:t>输出</a:t>
            </a:r>
          </a:p>
        </p:txBody>
      </p:sp>
      <p:pic>
        <p:nvPicPr>
          <p:cNvPr id="20" name="图片 19">
            <a:extLst>
              <a:ext uri="{FF2B5EF4-FFF2-40B4-BE49-F238E27FC236}">
                <a16:creationId xmlns:a16="http://schemas.microsoft.com/office/drawing/2014/main" id="{1EAD6270-458A-3643-9580-409219E36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1934" y="3723878"/>
            <a:ext cx="2832100" cy="825500"/>
          </a:xfrm>
          <a:prstGeom prst="rect">
            <a:avLst/>
          </a:prstGeom>
        </p:spPr>
      </p:pic>
      <p:sp>
        <p:nvSpPr>
          <p:cNvPr id="21" name="文本框 20">
            <a:extLst>
              <a:ext uri="{FF2B5EF4-FFF2-40B4-BE49-F238E27FC236}">
                <a16:creationId xmlns:a16="http://schemas.microsoft.com/office/drawing/2014/main" id="{9088E64B-9B42-2240-AD25-2FA7D5B5A5DF}"/>
              </a:ext>
            </a:extLst>
          </p:cNvPr>
          <p:cNvSpPr txBox="1"/>
          <p:nvPr/>
        </p:nvSpPr>
        <p:spPr>
          <a:xfrm>
            <a:off x="395536" y="3951962"/>
            <a:ext cx="2274982" cy="369332"/>
          </a:xfrm>
          <a:prstGeom prst="rect">
            <a:avLst/>
          </a:prstGeom>
          <a:noFill/>
        </p:spPr>
        <p:txBody>
          <a:bodyPr wrap="none" rtlCol="0">
            <a:spAutoFit/>
          </a:bodyPr>
          <a:lstStyle/>
          <a:p>
            <a:r>
              <a:rPr kumimoji="1" lang="zh-CN" altLang="en-US" dirty="0">
                <a:solidFill>
                  <a:srgbClr val="C00000"/>
                </a:solidFill>
              </a:rPr>
              <a:t>多分类交叉熵损失：</a:t>
            </a:r>
          </a:p>
        </p:txBody>
      </p:sp>
      <p:sp>
        <p:nvSpPr>
          <p:cNvPr id="23" name="文本框 22">
            <a:extLst>
              <a:ext uri="{FF2B5EF4-FFF2-40B4-BE49-F238E27FC236}">
                <a16:creationId xmlns:a16="http://schemas.microsoft.com/office/drawing/2014/main" id="{25D1388F-9848-364A-84BF-B1F211E77092}"/>
              </a:ext>
            </a:extLst>
          </p:cNvPr>
          <p:cNvSpPr txBox="1"/>
          <p:nvPr/>
        </p:nvSpPr>
        <p:spPr>
          <a:xfrm>
            <a:off x="395536" y="4556075"/>
            <a:ext cx="72008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模型的输出 </a:t>
            </a:r>
            <a:r>
              <a:rPr lang="en" altLang="zh-CN" dirty="0">
                <a:latin typeface="Times New Roman" panose="02020603050405020304" pitchFamily="18" charset="0"/>
                <a:cs typeface="Times New Roman" panose="02020603050405020304" pitchFamily="18" charset="0"/>
              </a:rPr>
              <a:t>y^​ </a:t>
            </a:r>
            <a:r>
              <a:rPr lang="zh-CN" altLang="en-US" dirty="0">
                <a:latin typeface="Times New Roman" panose="02020603050405020304" pitchFamily="18" charset="0"/>
                <a:cs typeface="Times New Roman" panose="02020603050405020304" pitchFamily="18" charset="0"/>
              </a:rPr>
              <a:t>是对每个类别的预测概率，通常通过 </a:t>
            </a:r>
            <a:r>
              <a:rPr lang="en" altLang="zh-CN" dirty="0" err="1">
                <a:solidFill>
                  <a:srgbClr val="C00000"/>
                </a:solidFill>
                <a:latin typeface="Times New Roman" panose="02020603050405020304" pitchFamily="18" charset="0"/>
                <a:cs typeface="Times New Roman" panose="02020603050405020304" pitchFamily="18" charset="0"/>
              </a:rPr>
              <a:t>Softmax</a:t>
            </a:r>
            <a:r>
              <a:rPr lang="en" altLang="zh-CN" dirty="0">
                <a:solidFill>
                  <a:srgbClr val="C00000"/>
                </a:solidFill>
                <a:latin typeface="Times New Roman" panose="02020603050405020304" pitchFamily="18" charset="0"/>
                <a:cs typeface="Times New Roman" panose="02020603050405020304" pitchFamily="18" charset="0"/>
              </a:rPr>
              <a:t> </a:t>
            </a:r>
            <a:r>
              <a:rPr lang="zh-CN" altLang="en-US" dirty="0">
                <a:solidFill>
                  <a:srgbClr val="C00000"/>
                </a:solidFill>
                <a:latin typeface="Times New Roman" panose="02020603050405020304" pitchFamily="18" charset="0"/>
                <a:cs typeface="Times New Roman" panose="02020603050405020304" pitchFamily="18" charset="0"/>
              </a:rPr>
              <a:t>函数</a:t>
            </a:r>
            <a:r>
              <a:rPr lang="zh-CN" altLang="en-US" dirty="0">
                <a:latin typeface="Times New Roman" panose="02020603050405020304" pitchFamily="18" charset="0"/>
                <a:cs typeface="Times New Roman" panose="02020603050405020304" pitchFamily="18" charset="0"/>
              </a:rPr>
              <a:t>输出</a:t>
            </a:r>
          </a:p>
        </p:txBody>
      </p:sp>
      <p:sp>
        <p:nvSpPr>
          <p:cNvPr id="25" name="文本框 24">
            <a:extLst>
              <a:ext uri="{FF2B5EF4-FFF2-40B4-BE49-F238E27FC236}">
                <a16:creationId xmlns:a16="http://schemas.microsoft.com/office/drawing/2014/main" id="{E995796E-07BE-1644-9A02-9982A58EE93E}"/>
              </a:ext>
            </a:extLst>
          </p:cNvPr>
          <p:cNvSpPr txBox="1"/>
          <p:nvPr/>
        </p:nvSpPr>
        <p:spPr>
          <a:xfrm>
            <a:off x="5819824" y="3876943"/>
            <a:ext cx="3279507" cy="523220"/>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如果我们有 </a:t>
            </a:r>
            <a:r>
              <a:rPr lang="en" altLang="zh-CN" sz="1400" dirty="0">
                <a:latin typeface="Times New Roman" panose="02020603050405020304" pitchFamily="18" charset="0"/>
                <a:cs typeface="Times New Roman" panose="02020603050405020304" pitchFamily="18" charset="0"/>
              </a:rPr>
              <a:t>K </a:t>
            </a:r>
            <a:r>
              <a:rPr lang="zh-CN" altLang="en-US" sz="1400" dirty="0">
                <a:latin typeface="Times New Roman" panose="02020603050405020304" pitchFamily="18" charset="0"/>
                <a:cs typeface="Times New Roman" panose="02020603050405020304" pitchFamily="18" charset="0"/>
              </a:rPr>
              <a:t>个类别，真实标签 </a:t>
            </a:r>
            <a:r>
              <a:rPr lang="en" altLang="zh-CN" sz="1400" i="1" dirty="0">
                <a:latin typeface="Times New Roman" panose="02020603050405020304" pitchFamily="18" charset="0"/>
                <a:cs typeface="Times New Roman" panose="02020603050405020304" pitchFamily="18" charset="0"/>
              </a:rPr>
              <a:t>y</a:t>
            </a:r>
            <a:r>
              <a:rPr lang="zh-CN" altLang="en-US" sz="1400" dirty="0">
                <a:latin typeface="Times New Roman" panose="02020603050405020304" pitchFamily="18" charset="0"/>
                <a:cs typeface="Times New Roman" panose="02020603050405020304" pitchFamily="18" charset="0"/>
              </a:rPr>
              <a:t>是一个</a:t>
            </a:r>
            <a:r>
              <a:rPr lang="en" altLang="zh-CN" sz="1400" dirty="0">
                <a:latin typeface="Times New Roman" panose="02020603050405020304" pitchFamily="18" charset="0"/>
                <a:cs typeface="Times New Roman" panose="02020603050405020304" pitchFamily="18" charset="0"/>
              </a:rPr>
              <a:t>one-hot</a:t>
            </a:r>
            <a:r>
              <a:rPr lang="zh-CN" altLang="en-US" sz="1400" dirty="0">
                <a:latin typeface="Times New Roman" panose="02020603050405020304" pitchFamily="18" charset="0"/>
                <a:cs typeface="Times New Roman" panose="02020603050405020304" pitchFamily="18" charset="0"/>
              </a:rPr>
              <a:t>向量，表示样本属于哪一类。</a:t>
            </a:r>
          </a:p>
        </p:txBody>
      </p:sp>
    </p:spTree>
    <p:extLst>
      <p:ext uri="{BB962C8B-B14F-4D97-AF65-F5344CB8AC3E}">
        <p14:creationId xmlns:p14="http://schemas.microsoft.com/office/powerpoint/2010/main" val="343617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1" grpId="0"/>
      <p:bldP spid="23"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Softmax</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915080DE-8BF8-EE45-BE62-3DCD7037C554}"/>
              </a:ext>
            </a:extLst>
          </p:cNvPr>
          <p:cNvSpPr txBox="1"/>
          <p:nvPr/>
        </p:nvSpPr>
        <p:spPr>
          <a:xfrm>
            <a:off x="389763" y="996308"/>
            <a:ext cx="8352928" cy="369332"/>
          </a:xfrm>
          <a:prstGeom prst="rect">
            <a:avLst/>
          </a:prstGeom>
          <a:noFill/>
        </p:spPr>
        <p:txBody>
          <a:bodyPr wrap="square">
            <a:spAutoFit/>
          </a:bodyPr>
          <a:lstStyle/>
          <a:p>
            <a:r>
              <a:rPr lang="en" altLang="zh-CN" dirty="0" err="1">
                <a:latin typeface="Times New Roman" panose="02020603050405020304" pitchFamily="18" charset="0"/>
                <a:cs typeface="Times New Roman" panose="02020603050405020304" pitchFamily="18" charset="0"/>
              </a:rPr>
              <a:t>Softmax</a:t>
            </a:r>
            <a:r>
              <a:rPr lang="zh-CN" altLang="en-US" dirty="0">
                <a:latin typeface="Times New Roman" panose="02020603050405020304" pitchFamily="18" charset="0"/>
                <a:cs typeface="Times New Roman" panose="02020603050405020304" pitchFamily="18" charset="0"/>
              </a:rPr>
              <a:t>函数的公式用于将输入向量 </a:t>
            </a:r>
            <a:r>
              <a:rPr lang="en" altLang="zh-CN" i="1" dirty="0">
                <a:latin typeface="Times New Roman" panose="02020603050405020304" pitchFamily="18" charset="0"/>
                <a:cs typeface="Times New Roman" panose="02020603050405020304" pitchFamily="18" charset="0"/>
              </a:rPr>
              <a:t>y</a:t>
            </a:r>
            <a:r>
              <a:rPr lang="en" altLang="zh-CN" dirty="0">
                <a:latin typeface="Times New Roman" panose="02020603050405020304" pitchFamily="18" charset="0"/>
                <a:cs typeface="Times New Roman" panose="02020603050405020304" pitchFamily="18" charset="0"/>
              </a:rPr>
              <a:t>=[</a:t>
            </a:r>
            <a:r>
              <a:rPr lang="en" altLang="zh-CN" i="1" dirty="0">
                <a:latin typeface="Times New Roman" panose="02020603050405020304" pitchFamily="18" charset="0"/>
                <a:cs typeface="Times New Roman" panose="02020603050405020304" pitchFamily="18" charset="0"/>
              </a:rPr>
              <a:t>y</a:t>
            </a:r>
            <a:r>
              <a:rPr lang="en" altLang="zh-CN" baseline="-25000" dirty="0">
                <a:latin typeface="Times New Roman" panose="02020603050405020304" pitchFamily="18" charset="0"/>
                <a:cs typeface="Times New Roman" panose="02020603050405020304" pitchFamily="18" charset="0"/>
              </a:rPr>
              <a:t>1</a:t>
            </a:r>
            <a:r>
              <a:rPr lang="en" altLang="zh-CN" dirty="0">
                <a:latin typeface="Times New Roman" panose="02020603050405020304" pitchFamily="18" charset="0"/>
                <a:cs typeface="Times New Roman" panose="02020603050405020304" pitchFamily="18" charset="0"/>
              </a:rPr>
              <a:t>,</a:t>
            </a:r>
            <a:r>
              <a:rPr lang="en" altLang="zh-CN" i="1" dirty="0">
                <a:latin typeface="Times New Roman" panose="02020603050405020304" pitchFamily="18" charset="0"/>
                <a:cs typeface="Times New Roman" panose="02020603050405020304" pitchFamily="18" charset="0"/>
              </a:rPr>
              <a:t>y</a:t>
            </a:r>
            <a:r>
              <a:rPr lang="en" altLang="zh-CN" baseline="-25000" dirty="0">
                <a:latin typeface="Times New Roman" panose="02020603050405020304" pitchFamily="18" charset="0"/>
                <a:cs typeface="Times New Roman" panose="02020603050405020304" pitchFamily="18" charset="0"/>
              </a:rPr>
              <a:t>2</a:t>
            </a:r>
            <a:r>
              <a:rPr lang="en" altLang="zh-CN" dirty="0">
                <a:latin typeface="Times New Roman" panose="02020603050405020304" pitchFamily="18" charset="0"/>
                <a:cs typeface="Times New Roman" panose="02020603050405020304" pitchFamily="18" charset="0"/>
              </a:rPr>
              <a:t>,…,</a:t>
            </a:r>
            <a:r>
              <a:rPr lang="en" altLang="zh-CN" i="1" dirty="0" err="1">
                <a:latin typeface="Times New Roman" panose="02020603050405020304" pitchFamily="18" charset="0"/>
                <a:cs typeface="Times New Roman" panose="02020603050405020304" pitchFamily="18" charset="0"/>
              </a:rPr>
              <a:t>y</a:t>
            </a:r>
            <a:r>
              <a:rPr lang="en" altLang="zh-CN" baseline="-25000" dirty="0" err="1">
                <a:latin typeface="Times New Roman" panose="02020603050405020304" pitchFamily="18" charset="0"/>
                <a:cs typeface="Times New Roman" panose="02020603050405020304" pitchFamily="18" charset="0"/>
              </a:rPr>
              <a:t>K</a:t>
            </a:r>
            <a:r>
              <a:rPr lang="e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转换为概率分布。公式如下：</a:t>
            </a:r>
          </a:p>
        </p:txBody>
      </p:sp>
      <p:sp>
        <p:nvSpPr>
          <p:cNvPr id="19" name="文本框 18">
            <a:extLst>
              <a:ext uri="{FF2B5EF4-FFF2-40B4-BE49-F238E27FC236}">
                <a16:creationId xmlns:a16="http://schemas.microsoft.com/office/drawing/2014/main" id="{67FBAE6A-DD75-6D47-ACA0-8DEEEC3ABBFF}"/>
              </a:ext>
            </a:extLst>
          </p:cNvPr>
          <p:cNvSpPr txBox="1"/>
          <p:nvPr/>
        </p:nvSpPr>
        <p:spPr>
          <a:xfrm>
            <a:off x="389763" y="3777860"/>
            <a:ext cx="8352928"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因此，</a:t>
            </a:r>
            <a:r>
              <a:rPr lang="en" altLang="zh-CN" dirty="0" err="1">
                <a:latin typeface="Times New Roman" panose="02020603050405020304" pitchFamily="18" charset="0"/>
                <a:cs typeface="Times New Roman" panose="02020603050405020304" pitchFamily="18" charset="0"/>
              </a:rPr>
              <a:t>Softmax</a:t>
            </a:r>
            <a:r>
              <a:rPr lang="en"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将</a:t>
            </a:r>
            <a:r>
              <a:rPr lang="en"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维输入向量映射为一个 </a:t>
            </a:r>
            <a:r>
              <a:rPr lang="en"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维的</a:t>
            </a:r>
            <a:r>
              <a:rPr lang="zh-CN" altLang="en-US" dirty="0">
                <a:solidFill>
                  <a:srgbClr val="C00000"/>
                </a:solidFill>
                <a:latin typeface="Times New Roman" panose="02020603050405020304" pitchFamily="18" charset="0"/>
                <a:cs typeface="Times New Roman" panose="02020603050405020304" pitchFamily="18" charset="0"/>
              </a:rPr>
              <a:t>概率分布</a:t>
            </a:r>
            <a:r>
              <a:rPr lang="zh-CN" altLang="en-US" dirty="0">
                <a:latin typeface="Times New Roman" panose="02020603050405020304" pitchFamily="18" charset="0"/>
                <a:cs typeface="Times New Roman" panose="02020603050405020304" pitchFamily="18" charset="0"/>
              </a:rPr>
              <a:t>，所有元素都位于 </a:t>
            </a:r>
            <a:r>
              <a:rPr lang="en-US" altLang="zh-CN" dirty="0">
                <a:latin typeface="Times New Roman" panose="02020603050405020304" pitchFamily="18" charset="0"/>
                <a:cs typeface="Times New Roman" panose="02020603050405020304" pitchFamily="18" charset="0"/>
              </a:rPr>
              <a:t>(0,1)</a:t>
            </a:r>
            <a:r>
              <a:rPr lang="zh-CN" altLang="en-US" dirty="0">
                <a:latin typeface="Times New Roman" panose="02020603050405020304" pitchFamily="18" charset="0"/>
                <a:cs typeface="Times New Roman" panose="02020603050405020304" pitchFamily="18" charset="0"/>
              </a:rPr>
              <a:t>范围内且</a:t>
            </a:r>
            <a:r>
              <a:rPr lang="zh-CN" altLang="en-US" dirty="0">
                <a:solidFill>
                  <a:srgbClr val="C00000"/>
                </a:solidFill>
                <a:latin typeface="Times New Roman" panose="02020603050405020304" pitchFamily="18" charset="0"/>
                <a:cs typeface="Times New Roman" panose="02020603050405020304" pitchFamily="18" charset="0"/>
              </a:rPr>
              <a:t>和为 </a:t>
            </a:r>
            <a:r>
              <a:rPr lang="en-US" altLang="zh-CN" dirty="0">
                <a:solidFill>
                  <a:srgbClr val="C00000"/>
                </a:solidFill>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p>
        </p:txBody>
      </p:sp>
      <p:pic>
        <p:nvPicPr>
          <p:cNvPr id="14" name="图片 13">
            <a:extLst>
              <a:ext uri="{FF2B5EF4-FFF2-40B4-BE49-F238E27FC236}">
                <a16:creationId xmlns:a16="http://schemas.microsoft.com/office/drawing/2014/main" id="{C8034ED7-03AA-3144-A35C-B470C55C5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886" y="1428751"/>
            <a:ext cx="2578100" cy="800100"/>
          </a:xfrm>
          <a:prstGeom prst="rect">
            <a:avLst/>
          </a:prstGeom>
        </p:spPr>
      </p:pic>
      <p:pic>
        <p:nvPicPr>
          <p:cNvPr id="17" name="图片 16">
            <a:extLst>
              <a:ext uri="{FF2B5EF4-FFF2-40B4-BE49-F238E27FC236}">
                <a16:creationId xmlns:a16="http://schemas.microsoft.com/office/drawing/2014/main" id="{2BA7D168-E927-E349-9768-D15131CF2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63" y="2211080"/>
            <a:ext cx="5711631" cy="1381372"/>
          </a:xfrm>
          <a:prstGeom prst="rect">
            <a:avLst/>
          </a:prstGeom>
        </p:spPr>
      </p:pic>
    </p:spTree>
    <p:extLst>
      <p:ext uri="{BB962C8B-B14F-4D97-AF65-F5344CB8AC3E}">
        <p14:creationId xmlns:p14="http://schemas.microsoft.com/office/powerpoint/2010/main" val="258098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Tanh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122" name="Picture 2" descr="Is the logistic sigmoid function just a rescaled version of the hyberpolic  tangent (tanh) function?">
            <a:extLst>
              <a:ext uri="{FF2B5EF4-FFF2-40B4-BE49-F238E27FC236}">
                <a16:creationId xmlns:a16="http://schemas.microsoft.com/office/drawing/2014/main" id="{AD8AF8D3-4ED8-F64F-BAB6-B1AC0E6F7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54" y="1552946"/>
            <a:ext cx="4597400" cy="215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onny Restrepo">
            <a:extLst>
              <a:ext uri="{FF2B5EF4-FFF2-40B4-BE49-F238E27FC236}">
                <a16:creationId xmlns:a16="http://schemas.microsoft.com/office/drawing/2014/main" id="{DAC480E1-46C9-674D-9135-DDC0B517A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658738"/>
            <a:ext cx="3510834" cy="194741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03DFF88-DA92-A44F-9B6E-E640D8D3785F}"/>
              </a:ext>
            </a:extLst>
          </p:cNvPr>
          <p:cNvSpPr txBox="1"/>
          <p:nvPr/>
        </p:nvSpPr>
        <p:spPr>
          <a:xfrm>
            <a:off x="474654" y="977403"/>
            <a:ext cx="4572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yperbolic tangent </a:t>
            </a:r>
            <a:r>
              <a:rPr lang="zh-CN" altLang="en-US" dirty="0"/>
              <a:t>双曲正切函数</a:t>
            </a:r>
          </a:p>
        </p:txBody>
      </p:sp>
      <p:sp>
        <p:nvSpPr>
          <p:cNvPr id="15" name="文本框 14">
            <a:extLst>
              <a:ext uri="{FF2B5EF4-FFF2-40B4-BE49-F238E27FC236}">
                <a16:creationId xmlns:a16="http://schemas.microsoft.com/office/drawing/2014/main" id="{F7D5C86B-CF70-0E4C-B6A1-A6A5377ACB42}"/>
              </a:ext>
            </a:extLst>
          </p:cNvPr>
          <p:cNvSpPr txBox="1"/>
          <p:nvPr/>
        </p:nvSpPr>
        <p:spPr>
          <a:xfrm>
            <a:off x="5499325" y="3950510"/>
            <a:ext cx="2664296"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tanh(x)=2⋅sigmoid(2x)−1</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3669A1DB-7C64-784C-A69D-387CACA8B8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3606154"/>
            <a:ext cx="2692400" cy="1358900"/>
          </a:xfrm>
          <a:prstGeom prst="rect">
            <a:avLst/>
          </a:prstGeom>
        </p:spPr>
      </p:pic>
    </p:spTree>
    <p:extLst>
      <p:ext uri="{BB962C8B-B14F-4D97-AF65-F5344CB8AC3E}">
        <p14:creationId xmlns:p14="http://schemas.microsoft.com/office/powerpoint/2010/main" val="32406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交叉熵损失</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2EFEE5B1-937A-BD43-B86B-BA94CD5EA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33" y="1203598"/>
            <a:ext cx="7575733" cy="3087401"/>
          </a:xfrm>
          <a:prstGeom prst="rect">
            <a:avLst/>
          </a:prstGeom>
        </p:spPr>
      </p:pic>
    </p:spTree>
    <p:extLst>
      <p:ext uri="{BB962C8B-B14F-4D97-AF65-F5344CB8AC3E}">
        <p14:creationId xmlns:p14="http://schemas.microsoft.com/office/powerpoint/2010/main" val="1487583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交叉熵损失</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77E1DC9-75A1-934B-BC20-888A21DD4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056" y="904120"/>
            <a:ext cx="4943888" cy="4044435"/>
          </a:xfrm>
          <a:prstGeom prst="rect">
            <a:avLst/>
          </a:prstGeom>
        </p:spPr>
      </p:pic>
    </p:spTree>
    <p:extLst>
      <p:ext uri="{BB962C8B-B14F-4D97-AF65-F5344CB8AC3E}">
        <p14:creationId xmlns:p14="http://schemas.microsoft.com/office/powerpoint/2010/main" val="2259343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信息熵</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0447D48C-84E5-E649-B30D-A7DE3E9B7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25" y="1766889"/>
            <a:ext cx="6767212" cy="1949402"/>
          </a:xfrm>
          <a:prstGeom prst="rect">
            <a:avLst/>
          </a:prstGeom>
        </p:spPr>
      </p:pic>
      <p:pic>
        <p:nvPicPr>
          <p:cNvPr id="6" name="图片 5">
            <a:extLst>
              <a:ext uri="{FF2B5EF4-FFF2-40B4-BE49-F238E27FC236}">
                <a16:creationId xmlns:a16="http://schemas.microsoft.com/office/drawing/2014/main" id="{7254169B-967D-C542-B834-C6CCFBE39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5" y="3716292"/>
            <a:ext cx="7271267" cy="1382056"/>
          </a:xfrm>
          <a:prstGeom prst="rect">
            <a:avLst/>
          </a:prstGeom>
        </p:spPr>
      </p:pic>
      <p:sp>
        <p:nvSpPr>
          <p:cNvPr id="17" name="文本框 16">
            <a:extLst>
              <a:ext uri="{FF2B5EF4-FFF2-40B4-BE49-F238E27FC236}">
                <a16:creationId xmlns:a16="http://schemas.microsoft.com/office/drawing/2014/main" id="{D1C12AFC-482B-4F48-AD0C-7AB9817D76FF}"/>
              </a:ext>
            </a:extLst>
          </p:cNvPr>
          <p:cNvSpPr txBox="1"/>
          <p:nvPr/>
        </p:nvSpPr>
        <p:spPr>
          <a:xfrm>
            <a:off x="251520" y="843558"/>
            <a:ext cx="8603414" cy="923330"/>
          </a:xfrm>
          <a:prstGeom prst="rect">
            <a:avLst/>
          </a:prstGeom>
          <a:solidFill>
            <a:schemeClr val="accent2">
              <a:lumMod val="20000"/>
              <a:lumOff val="80000"/>
            </a:schemeClr>
          </a:solidFill>
        </p:spPr>
        <p:txBody>
          <a:bodyPr wrap="square">
            <a:spAutoFit/>
          </a:bodyPr>
          <a:lstStyle/>
          <a:p>
            <a:r>
              <a:rPr lang="zh-CN" altLang="en-US" dirty="0">
                <a:latin typeface="Times New Roman" panose="02020603050405020304" pitchFamily="18" charset="0"/>
                <a:cs typeface="Times New Roman" panose="02020603050405020304" pitchFamily="18" charset="0"/>
              </a:rPr>
              <a:t>信息熵是信息论中的一个核心概念，由克劳德</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香农在</a:t>
            </a:r>
            <a:r>
              <a:rPr lang="en-US" altLang="zh-CN" dirty="0">
                <a:latin typeface="Times New Roman" panose="02020603050405020304" pitchFamily="18" charset="0"/>
                <a:cs typeface="Times New Roman" panose="02020603050405020304" pitchFamily="18" charset="0"/>
              </a:rPr>
              <a:t>1948</a:t>
            </a:r>
            <a:r>
              <a:rPr lang="zh-CN" altLang="en-US" dirty="0">
                <a:latin typeface="Times New Roman" panose="02020603050405020304" pitchFamily="18" charset="0"/>
                <a:cs typeface="Times New Roman" panose="02020603050405020304" pitchFamily="18" charset="0"/>
              </a:rPr>
              <a:t>年引入。信息熵用于量化信息的不确定性或随机性。在一个信息系统中，信息熵可以帮助我们了解系统可能产生的信息量的多寡，以及这些信息的预测难度。</a:t>
            </a:r>
          </a:p>
        </p:txBody>
      </p:sp>
    </p:spTree>
    <p:extLst>
      <p:ext uri="{BB962C8B-B14F-4D97-AF65-F5344CB8AC3E}">
        <p14:creationId xmlns:p14="http://schemas.microsoft.com/office/powerpoint/2010/main" val="312367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正则化</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228DAFA-5721-4348-872A-C64529B798B3}"/>
              </a:ext>
            </a:extLst>
          </p:cNvPr>
          <p:cNvSpPr txBox="1"/>
          <p:nvPr/>
        </p:nvSpPr>
        <p:spPr>
          <a:xfrm>
            <a:off x="251520" y="915566"/>
            <a:ext cx="8405799" cy="1477328"/>
          </a:xfrm>
          <a:prstGeom prst="rect">
            <a:avLst/>
          </a:prstGeom>
          <a:solidFill>
            <a:schemeClr val="accent2">
              <a:lumMod val="20000"/>
              <a:lumOff val="80000"/>
            </a:schemeClr>
          </a:solidFill>
        </p:spPr>
        <p:txBody>
          <a:bodyPr wrap="square">
            <a:spAutoFit/>
          </a:bodyPr>
          <a:lstStyle/>
          <a:p>
            <a:r>
              <a:rPr lang="zh-CN" altLang="en-US" b="1" dirty="0">
                <a:latin typeface="Times New Roman" panose="02020603050405020304" pitchFamily="18" charset="0"/>
                <a:cs typeface="Times New Roman" panose="02020603050405020304" pitchFamily="18" charset="0"/>
              </a:rPr>
              <a:t>正则化</a:t>
            </a:r>
            <a:r>
              <a:rPr lang="zh-CN" altLang="en-US" dirty="0">
                <a:latin typeface="Times New Roman" panose="02020603050405020304" pitchFamily="18" charset="0"/>
                <a:cs typeface="Times New Roman" panose="02020603050405020304" pitchFamily="18" charset="0"/>
              </a:rPr>
              <a:t>是一种防止模型过拟合的技术，目的是在模型训练中引入惩罚项，限制模型参数的大小，防止模型过于复杂，导致对训练数据的过度拟合。逻辑回归中常见的正则化方法有 </a:t>
            </a:r>
            <a:r>
              <a:rPr lang="en" altLang="zh-CN" b="1" dirty="0">
                <a:latin typeface="Times New Roman" panose="02020603050405020304" pitchFamily="18" charset="0"/>
                <a:cs typeface="Times New Roman" panose="02020603050405020304" pitchFamily="18" charset="0"/>
              </a:rPr>
              <a:t>L1 </a:t>
            </a:r>
            <a:r>
              <a:rPr lang="zh-CN" altLang="en-US" b="1" dirty="0">
                <a:latin typeface="Times New Roman" panose="02020603050405020304" pitchFamily="18" charset="0"/>
                <a:cs typeface="Times New Roman" panose="02020603050405020304" pitchFamily="18" charset="0"/>
              </a:rPr>
              <a:t>正则化（</a:t>
            </a:r>
            <a:r>
              <a:rPr lang="en" altLang="zh-CN" b="1" dirty="0">
                <a:latin typeface="Times New Roman" panose="02020603050405020304" pitchFamily="18" charset="0"/>
                <a:cs typeface="Times New Roman" panose="02020603050405020304" pitchFamily="18" charset="0"/>
              </a:rPr>
              <a:t>Lasso</a:t>
            </a:r>
            <a:r>
              <a:rPr lang="zh-CN" altLang="en" b="1"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和 </a:t>
            </a:r>
            <a:r>
              <a:rPr lang="en" altLang="zh-CN" b="1" dirty="0">
                <a:latin typeface="Times New Roman" panose="02020603050405020304" pitchFamily="18" charset="0"/>
                <a:cs typeface="Times New Roman" panose="02020603050405020304" pitchFamily="18" charset="0"/>
              </a:rPr>
              <a:t>L2 </a:t>
            </a:r>
            <a:r>
              <a:rPr lang="zh-CN" altLang="en-US" b="1" dirty="0">
                <a:latin typeface="Times New Roman" panose="02020603050405020304" pitchFamily="18" charset="0"/>
                <a:cs typeface="Times New Roman" panose="02020603050405020304" pitchFamily="18" charset="0"/>
              </a:rPr>
              <a:t>正则化（</a:t>
            </a:r>
            <a:r>
              <a:rPr lang="en" altLang="zh-CN" b="1" dirty="0">
                <a:latin typeface="Times New Roman" panose="02020603050405020304" pitchFamily="18" charset="0"/>
                <a:cs typeface="Times New Roman" panose="02020603050405020304" pitchFamily="18" charset="0"/>
              </a:rPr>
              <a:t>Ridge</a:t>
            </a:r>
            <a:r>
              <a:rPr lang="zh-CN" altLang="en" b="1" dirty="0">
                <a:latin typeface="Times New Roman" panose="02020603050405020304" pitchFamily="18" charset="0"/>
                <a:cs typeface="Times New Roman" panose="02020603050405020304" pitchFamily="18" charset="0"/>
              </a:rPr>
              <a:t>）</a:t>
            </a:r>
            <a:r>
              <a:rPr lang="zh-CN" altLang="en" dirty="0">
                <a:latin typeface="Times New Roman" panose="02020603050405020304" pitchFamily="18" charset="0"/>
                <a:cs typeface="Times New Roman" panose="02020603050405020304" pitchFamily="18" charset="0"/>
              </a:rPr>
              <a:t>。</a:t>
            </a:r>
          </a:p>
          <a:p>
            <a:r>
              <a:rPr lang="zh-CN" altLang="en-US" b="1" dirty="0">
                <a:latin typeface="Times New Roman" panose="02020603050405020304" pitchFamily="18" charset="0"/>
                <a:cs typeface="Times New Roman" panose="02020603050405020304" pitchFamily="18" charset="0"/>
              </a:rPr>
              <a:t>过拟合</a:t>
            </a:r>
            <a:r>
              <a:rPr lang="zh-CN" altLang="en-US" dirty="0">
                <a:latin typeface="Times New Roman" panose="02020603050405020304" pitchFamily="18" charset="0"/>
                <a:cs typeface="Times New Roman" panose="02020603050405020304" pitchFamily="18" charset="0"/>
              </a:rPr>
              <a:t>：模型对训练数据拟合得非常好，但在测试数据上的表现不佳，主要原因是模型过度关注了训练数据中的噪声和异常点。</a:t>
            </a:r>
          </a:p>
        </p:txBody>
      </p:sp>
      <p:pic>
        <p:nvPicPr>
          <p:cNvPr id="6" name="图片 5">
            <a:extLst>
              <a:ext uri="{FF2B5EF4-FFF2-40B4-BE49-F238E27FC236}">
                <a16:creationId xmlns:a16="http://schemas.microsoft.com/office/drawing/2014/main" id="{9C319DFF-AD3A-7D41-BCC7-8B5FD0B7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2537267"/>
            <a:ext cx="6386522" cy="738655"/>
          </a:xfrm>
          <a:prstGeom prst="rect">
            <a:avLst/>
          </a:prstGeom>
        </p:spPr>
      </p:pic>
      <p:pic>
        <p:nvPicPr>
          <p:cNvPr id="12" name="图片 11">
            <a:extLst>
              <a:ext uri="{FF2B5EF4-FFF2-40B4-BE49-F238E27FC236}">
                <a16:creationId xmlns:a16="http://schemas.microsoft.com/office/drawing/2014/main" id="{AFC23797-C908-A645-A6C6-DD5DE5E14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3723878"/>
            <a:ext cx="6386522" cy="738259"/>
          </a:xfrm>
          <a:prstGeom prst="rect">
            <a:avLst/>
          </a:prstGeom>
        </p:spPr>
      </p:pic>
      <p:sp>
        <p:nvSpPr>
          <p:cNvPr id="14" name="文本框 13">
            <a:extLst>
              <a:ext uri="{FF2B5EF4-FFF2-40B4-BE49-F238E27FC236}">
                <a16:creationId xmlns:a16="http://schemas.microsoft.com/office/drawing/2014/main" id="{D9E33496-1113-6641-8D4E-DC599B4C8718}"/>
              </a:ext>
            </a:extLst>
          </p:cNvPr>
          <p:cNvSpPr txBox="1"/>
          <p:nvPr/>
        </p:nvSpPr>
        <p:spPr>
          <a:xfrm>
            <a:off x="107504" y="2669588"/>
            <a:ext cx="1512168" cy="369332"/>
          </a:xfrm>
          <a:prstGeom prst="rect">
            <a:avLst/>
          </a:prstGeom>
          <a:noFill/>
        </p:spPr>
        <p:txBody>
          <a:bodyPr wrap="square">
            <a:spAutoFit/>
          </a:bodyPr>
          <a:lstStyle/>
          <a:p>
            <a:r>
              <a:rPr lang="en" altLang="zh-CN" b="1" dirty="0">
                <a:latin typeface="Times New Roman" panose="02020603050405020304" pitchFamily="18" charset="0"/>
                <a:cs typeface="Times New Roman" panose="02020603050405020304" pitchFamily="18" charset="0"/>
              </a:rPr>
              <a:t>L1 </a:t>
            </a:r>
            <a:r>
              <a:rPr lang="zh-CN" altLang="en-US" b="1" dirty="0">
                <a:latin typeface="Times New Roman" panose="02020603050405020304" pitchFamily="18" charset="0"/>
                <a:cs typeface="Times New Roman" panose="02020603050405020304" pitchFamily="18" charset="0"/>
              </a:rPr>
              <a:t>正则化：</a:t>
            </a:r>
            <a:endParaRPr lang="zh-CN" altLang="en-US" dirty="0"/>
          </a:p>
        </p:txBody>
      </p:sp>
      <p:sp>
        <p:nvSpPr>
          <p:cNvPr id="16" name="文本框 15">
            <a:extLst>
              <a:ext uri="{FF2B5EF4-FFF2-40B4-BE49-F238E27FC236}">
                <a16:creationId xmlns:a16="http://schemas.microsoft.com/office/drawing/2014/main" id="{90E19931-5E89-B346-B276-6792438C29B1}"/>
              </a:ext>
            </a:extLst>
          </p:cNvPr>
          <p:cNvSpPr txBox="1"/>
          <p:nvPr/>
        </p:nvSpPr>
        <p:spPr>
          <a:xfrm>
            <a:off x="107504" y="3908341"/>
            <a:ext cx="1728192" cy="369332"/>
          </a:xfrm>
          <a:prstGeom prst="rect">
            <a:avLst/>
          </a:prstGeom>
          <a:noFill/>
        </p:spPr>
        <p:txBody>
          <a:bodyPr wrap="square">
            <a:spAutoFit/>
          </a:bodyPr>
          <a:lstStyle/>
          <a:p>
            <a:r>
              <a:rPr lang="en" altLang="zh-CN" b="1" dirty="0">
                <a:latin typeface="Times New Roman" panose="02020603050405020304" pitchFamily="18" charset="0"/>
                <a:cs typeface="Times New Roman" panose="02020603050405020304" pitchFamily="18" charset="0"/>
              </a:rPr>
              <a:t>L2 </a:t>
            </a:r>
            <a:r>
              <a:rPr lang="zh-CN" altLang="en-US" b="1" dirty="0">
                <a:latin typeface="Times New Roman" panose="02020603050405020304" pitchFamily="18" charset="0"/>
                <a:cs typeface="Times New Roman" panose="02020603050405020304" pitchFamily="18" charset="0"/>
              </a:rPr>
              <a:t>正则化：</a:t>
            </a:r>
            <a:endParaRPr lang="zh-CN" altLang="en-US" dirty="0"/>
          </a:p>
        </p:txBody>
      </p:sp>
      <p:sp>
        <p:nvSpPr>
          <p:cNvPr id="18" name="文本框 17">
            <a:extLst>
              <a:ext uri="{FF2B5EF4-FFF2-40B4-BE49-F238E27FC236}">
                <a16:creationId xmlns:a16="http://schemas.microsoft.com/office/drawing/2014/main" id="{FE417781-9AB3-D942-A002-C8073B7AC4C2}"/>
              </a:ext>
            </a:extLst>
          </p:cNvPr>
          <p:cNvSpPr txBox="1"/>
          <p:nvPr/>
        </p:nvSpPr>
        <p:spPr>
          <a:xfrm>
            <a:off x="1115616" y="3262315"/>
            <a:ext cx="7541703"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L1 </a:t>
            </a:r>
            <a:r>
              <a:rPr lang="zh-CN" altLang="en-US" dirty="0">
                <a:latin typeface="Times New Roman" panose="02020603050405020304" pitchFamily="18" charset="0"/>
                <a:cs typeface="Times New Roman" panose="02020603050405020304" pitchFamily="18" charset="0"/>
              </a:rPr>
              <a:t>正则化倾向于将某些特征的权重降为零，因此它可以用于特征选择。</a:t>
            </a:r>
          </a:p>
        </p:txBody>
      </p:sp>
      <p:sp>
        <p:nvSpPr>
          <p:cNvPr id="20" name="文本框 19">
            <a:extLst>
              <a:ext uri="{FF2B5EF4-FFF2-40B4-BE49-F238E27FC236}">
                <a16:creationId xmlns:a16="http://schemas.microsoft.com/office/drawing/2014/main" id="{3CC47EB9-6118-E649-B955-CCC4DC1DB576}"/>
              </a:ext>
            </a:extLst>
          </p:cNvPr>
          <p:cNvSpPr txBox="1"/>
          <p:nvPr/>
        </p:nvSpPr>
        <p:spPr>
          <a:xfrm>
            <a:off x="1115616" y="4491250"/>
            <a:ext cx="597666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L2 </a:t>
            </a:r>
            <a:r>
              <a:rPr lang="zh-CN" altLang="en-US" dirty="0">
                <a:latin typeface="Times New Roman" panose="02020603050405020304" pitchFamily="18" charset="0"/>
                <a:cs typeface="Times New Roman" panose="02020603050405020304" pitchFamily="18" charset="0"/>
              </a:rPr>
              <a:t>正则化鼓励所有参数趋近于零，但不会完全为零。</a:t>
            </a:r>
          </a:p>
        </p:txBody>
      </p:sp>
    </p:spTree>
    <p:extLst>
      <p:ext uri="{BB962C8B-B14F-4D97-AF65-F5344CB8AC3E}">
        <p14:creationId xmlns:p14="http://schemas.microsoft.com/office/powerpoint/2010/main" val="35386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3"/>
          <a:stretch>
            <a:fillRect/>
          </a:stretch>
        </p:blipFill>
        <p:spPr>
          <a:xfrm>
            <a:off x="7119461" y="-962025"/>
            <a:ext cx="3331845" cy="3074670"/>
          </a:xfrm>
          <a:prstGeom prst="rect">
            <a:avLst/>
          </a:prstGeom>
        </p:spPr>
      </p:pic>
      <p:pic>
        <p:nvPicPr>
          <p:cNvPr id="15" name="图片 14" descr="logo-06 - 副本"/>
          <p:cNvPicPr>
            <a:picLocks noChangeAspect="1"/>
          </p:cNvPicPr>
          <p:nvPr/>
        </p:nvPicPr>
        <p:blipFill>
          <a:blip r:embed="rId4"/>
          <a:stretch>
            <a:fillRect/>
          </a:stretch>
        </p:blipFill>
        <p:spPr>
          <a:xfrm>
            <a:off x="-713423" y="2828925"/>
            <a:ext cx="2627948" cy="2424589"/>
          </a:xfrm>
          <a:prstGeom prst="rect">
            <a:avLst/>
          </a:prstGeom>
        </p:spPr>
      </p:pic>
      <p:pic>
        <p:nvPicPr>
          <p:cNvPr id="3" name="图片 2" descr="logo-08"/>
          <p:cNvPicPr>
            <a:picLocks noChangeAspect="1"/>
          </p:cNvPicPr>
          <p:nvPr/>
        </p:nvPicPr>
        <p:blipFill>
          <a:blip r:embed="rId5"/>
          <a:stretch>
            <a:fillRect/>
          </a:stretch>
        </p:blipFill>
        <p:spPr>
          <a:xfrm>
            <a:off x="296227" y="3999547"/>
            <a:ext cx="3649028" cy="1414463"/>
          </a:xfrm>
          <a:prstGeom prst="rect">
            <a:avLst/>
          </a:prstGeom>
        </p:spPr>
      </p:pic>
      <p:pic>
        <p:nvPicPr>
          <p:cNvPr id="4" name="图片 3" descr="logo-08"/>
          <p:cNvPicPr>
            <a:picLocks noChangeAspect="1"/>
          </p:cNvPicPr>
          <p:nvPr/>
        </p:nvPicPr>
        <p:blipFill>
          <a:blip r:embed="rId5"/>
          <a:stretch>
            <a:fillRect/>
          </a:stretch>
        </p:blipFill>
        <p:spPr>
          <a:xfrm flipH="1">
            <a:off x="5180647" y="3999547"/>
            <a:ext cx="3649028" cy="1414463"/>
          </a:xfrm>
          <a:prstGeom prst="rect">
            <a:avLst/>
          </a:prstGeom>
        </p:spPr>
      </p:pic>
      <p:pic>
        <p:nvPicPr>
          <p:cNvPr id="21" name="图片 20" descr="logo_画板 1 副本 3"/>
          <p:cNvPicPr>
            <a:picLocks noChangeAspect="1"/>
          </p:cNvPicPr>
          <p:nvPr/>
        </p:nvPicPr>
        <p:blipFill>
          <a:blip r:embed="rId6"/>
          <a:stretch>
            <a:fillRect/>
          </a:stretch>
        </p:blipFill>
        <p:spPr>
          <a:xfrm>
            <a:off x="-7144" y="3741420"/>
            <a:ext cx="9175433" cy="1402080"/>
          </a:xfrm>
          <a:prstGeom prst="rect">
            <a:avLst/>
          </a:prstGeom>
        </p:spPr>
      </p:pic>
      <p:sp>
        <p:nvSpPr>
          <p:cNvPr id="5" name="文本框 4">
            <a:extLst>
              <a:ext uri="{FF2B5EF4-FFF2-40B4-BE49-F238E27FC236}">
                <a16:creationId xmlns:a16="http://schemas.microsoft.com/office/drawing/2014/main" id="{1588D036-7622-F8BD-C137-43F710997E75}"/>
              </a:ext>
            </a:extLst>
          </p:cNvPr>
          <p:cNvSpPr txBox="1"/>
          <p:nvPr/>
        </p:nvSpPr>
        <p:spPr>
          <a:xfrm>
            <a:off x="1808368" y="1845304"/>
            <a:ext cx="5581650" cy="968791"/>
          </a:xfrm>
          <a:prstGeom prst="rect">
            <a:avLst/>
          </a:prstGeom>
          <a:noFill/>
        </p:spPr>
        <p:txBody>
          <a:bodyPr wrap="square">
            <a:spAutoFit/>
          </a:bodyPr>
          <a:lstStyle/>
          <a:p>
            <a:pPr marR="0" algn="ctr" fontAlgn="auto">
              <a:lnSpc>
                <a:spcPct val="150000"/>
              </a:lnSpc>
              <a:spcBef>
                <a:spcPts val="0"/>
              </a:spcBef>
              <a:spcAft>
                <a:spcPts val="0"/>
              </a:spcAft>
              <a:buClrTx/>
              <a:buSzTx/>
              <a:buFontTx/>
              <a:buNone/>
              <a:defRPr/>
            </a:pPr>
            <a:r>
              <a:rPr lang="zh-CN" altLang="en-US" sz="4500" b="1" dirty="0">
                <a:solidFill>
                  <a:srgbClr val="B88F4D"/>
                </a:solidFill>
                <a:latin typeface="宋体" panose="02010600030101010101" pitchFamily="2" charset="-122"/>
                <a:ea typeface="宋体" panose="02010600030101010101" pitchFamily="2" charset="-122"/>
                <a:sym typeface="+mn-ea"/>
              </a:rPr>
              <a:t>学习数模，共享欢乐</a:t>
            </a:r>
            <a:endParaRPr lang="en-US" altLang="zh-CN" sz="4500" b="1" dirty="0">
              <a:solidFill>
                <a:srgbClr val="B88F4D"/>
              </a:solidFill>
              <a:latin typeface="宋体" panose="02010600030101010101" pitchFamily="2" charset="-122"/>
              <a:ea typeface="宋体" panose="02010600030101010101" pitchFamily="2" charset="-122"/>
              <a:sym typeface="+mn-ea"/>
            </a:endParaRPr>
          </a:p>
        </p:txBody>
      </p:sp>
      <p:pic>
        <p:nvPicPr>
          <p:cNvPr id="6" name="图片 5" descr="底图-04">
            <a:extLst>
              <a:ext uri="{FF2B5EF4-FFF2-40B4-BE49-F238E27FC236}">
                <a16:creationId xmlns:a16="http://schemas.microsoft.com/office/drawing/2014/main" id="{BE0CB60D-5243-0623-383A-876C2A5F348F}"/>
              </a:ext>
            </a:extLst>
          </p:cNvPr>
          <p:cNvPicPr>
            <a:picLocks noChangeAspect="1"/>
          </p:cNvPicPr>
          <p:nvPr/>
        </p:nvPicPr>
        <p:blipFill>
          <a:blip r:embed="rId7">
            <a:duotone>
              <a:prstClr val="black"/>
              <a:schemeClr val="accent4">
                <a:tint val="45000"/>
                <a:satMod val="400000"/>
              </a:schemeClr>
            </a:duotone>
          </a:blip>
          <a:srcRect r="4676"/>
          <a:stretch>
            <a:fillRect/>
          </a:stretch>
        </p:blipFill>
        <p:spPr>
          <a:xfrm flipH="1">
            <a:off x="-7145" y="14363"/>
            <a:ext cx="7042684" cy="1670446"/>
          </a:xfrm>
          <a:prstGeom prst="rect">
            <a:avLst/>
          </a:prstGeom>
        </p:spPr>
      </p:pic>
    </p:spTree>
    <p:custDataLst>
      <p:tags r:id="rId1"/>
    </p:custDataLst>
    <p:extLst>
      <p:ext uri="{BB962C8B-B14F-4D97-AF65-F5344CB8AC3E}">
        <p14:creationId xmlns:p14="http://schemas.microsoft.com/office/powerpoint/2010/main" val="4000884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8310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SiLU</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Sigmoid Linear Unit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Swish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218" name="Picture 2">
            <a:extLst>
              <a:ext uri="{FF2B5EF4-FFF2-40B4-BE49-F238E27FC236}">
                <a16:creationId xmlns:a16="http://schemas.microsoft.com/office/drawing/2014/main" id="{E112EC6E-8921-054A-95C2-CFF621452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962115"/>
            <a:ext cx="3716786" cy="278759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43C7C973-FA46-2B46-BDAC-A0E7A16E7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4124765"/>
            <a:ext cx="2989064" cy="723668"/>
          </a:xfrm>
          <a:prstGeom prst="rect">
            <a:avLst/>
          </a:prstGeom>
        </p:spPr>
      </p:pic>
      <p:pic>
        <p:nvPicPr>
          <p:cNvPr id="9220" name="Picture 4">
            <a:extLst>
              <a:ext uri="{FF2B5EF4-FFF2-40B4-BE49-F238E27FC236}">
                <a16:creationId xmlns:a16="http://schemas.microsoft.com/office/drawing/2014/main" id="{2CEB24B3-504D-5442-849F-0F3C30385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3" y="1017435"/>
            <a:ext cx="3600400" cy="27003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A3F6AA11-6612-154D-89BC-1C3D3F84B7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4181385"/>
            <a:ext cx="4962128" cy="620266"/>
          </a:xfrm>
          <a:prstGeom prst="rect">
            <a:avLst/>
          </a:prstGeom>
        </p:spPr>
      </p:pic>
    </p:spTree>
    <p:extLst>
      <p:ext uri="{BB962C8B-B14F-4D97-AF65-F5344CB8AC3E}">
        <p14:creationId xmlns:p14="http://schemas.microsoft.com/office/powerpoint/2010/main" val="9934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8310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SiLU</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Sigmoid Linear Unit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Swish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16AA662-9674-7542-935F-C355F4AC6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347614"/>
            <a:ext cx="8394700" cy="2082800"/>
          </a:xfrm>
          <a:prstGeom prst="rect">
            <a:avLst/>
          </a:prstGeom>
        </p:spPr>
      </p:pic>
    </p:spTree>
    <p:extLst>
      <p:ext uri="{BB962C8B-B14F-4D97-AF65-F5344CB8AC3E}">
        <p14:creationId xmlns:p14="http://schemas.microsoft.com/office/powerpoint/2010/main" val="713220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7200800" cy="58310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SiLU</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Sigmoid Linear Unit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Swish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函数</a:t>
            </a:r>
            <a:endParaRPr lang="e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016EB36C-CA8A-E24B-80C7-99634AEE9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51" y="843743"/>
            <a:ext cx="8728314" cy="1248460"/>
          </a:xfrm>
          <a:prstGeom prst="rect">
            <a:avLst/>
          </a:prstGeom>
        </p:spPr>
      </p:pic>
      <p:pic>
        <p:nvPicPr>
          <p:cNvPr id="8" name="图片 7">
            <a:extLst>
              <a:ext uri="{FF2B5EF4-FFF2-40B4-BE49-F238E27FC236}">
                <a16:creationId xmlns:a16="http://schemas.microsoft.com/office/drawing/2014/main" id="{2C740AFF-2CCC-A042-95B7-6B2D9035B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41" y="2886668"/>
            <a:ext cx="8426509" cy="1000023"/>
          </a:xfrm>
          <a:prstGeom prst="rect">
            <a:avLst/>
          </a:prstGeom>
        </p:spPr>
      </p:pic>
      <p:pic>
        <p:nvPicPr>
          <p:cNvPr id="10" name="图片 9">
            <a:extLst>
              <a:ext uri="{FF2B5EF4-FFF2-40B4-BE49-F238E27FC236}">
                <a16:creationId xmlns:a16="http://schemas.microsoft.com/office/drawing/2014/main" id="{CD078B75-72B2-184C-8EF1-CC92915807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482" y="4375788"/>
            <a:ext cx="6007230" cy="761211"/>
          </a:xfrm>
          <a:prstGeom prst="rect">
            <a:avLst/>
          </a:prstGeom>
        </p:spPr>
      </p:pic>
      <p:pic>
        <p:nvPicPr>
          <p:cNvPr id="12" name="图片 11">
            <a:extLst>
              <a:ext uri="{FF2B5EF4-FFF2-40B4-BE49-F238E27FC236}">
                <a16:creationId xmlns:a16="http://schemas.microsoft.com/office/drawing/2014/main" id="{2BD271D0-5ADD-EA47-91C4-D7081BD98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741" y="3886691"/>
            <a:ext cx="7952607" cy="481720"/>
          </a:xfrm>
          <a:prstGeom prst="rect">
            <a:avLst/>
          </a:prstGeom>
        </p:spPr>
      </p:pic>
      <p:sp>
        <p:nvSpPr>
          <p:cNvPr id="16" name="文本框 15">
            <a:extLst>
              <a:ext uri="{FF2B5EF4-FFF2-40B4-BE49-F238E27FC236}">
                <a16:creationId xmlns:a16="http://schemas.microsoft.com/office/drawing/2014/main" id="{A5A9EE02-66CB-B848-8D36-7475847D2FB3}"/>
              </a:ext>
            </a:extLst>
          </p:cNvPr>
          <p:cNvSpPr txBox="1"/>
          <p:nvPr/>
        </p:nvSpPr>
        <p:spPr>
          <a:xfrm>
            <a:off x="224741" y="2289079"/>
            <a:ext cx="3699187"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Sigmoid-weighted linear unit (</a:t>
            </a:r>
            <a:r>
              <a:rPr lang="en" altLang="zh-CN" dirty="0" err="1">
                <a:latin typeface="Times New Roman" panose="02020603050405020304" pitchFamily="18" charset="0"/>
                <a:cs typeface="Times New Roman" panose="02020603050405020304" pitchFamily="18" charset="0"/>
              </a:rPr>
              <a:t>SiLU</a:t>
            </a:r>
            <a:r>
              <a:rPr lang="en"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AA92658F-394F-2B43-BC83-CC76C34FB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1889" y="1221294"/>
            <a:ext cx="4023126" cy="2071076"/>
          </a:xfrm>
          <a:prstGeom prst="rect">
            <a:avLst/>
          </a:prstGeom>
        </p:spPr>
      </p:pic>
    </p:spTree>
    <p:extLst>
      <p:ext uri="{BB962C8B-B14F-4D97-AF65-F5344CB8AC3E}">
        <p14:creationId xmlns:p14="http://schemas.microsoft.com/office/powerpoint/2010/main" val="224455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JjOTFmM2U0OTNlMDBmNWY1YTQyNjhhM2Y4ZGQwMWE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55856</TotalTime>
  <Words>4176</Words>
  <Application>Microsoft Macintosh PowerPoint</Application>
  <PresentationFormat>全屏显示(16:9)</PresentationFormat>
  <Paragraphs>291</Paragraphs>
  <Slides>64</Slides>
  <Notes>63</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64</vt:i4>
      </vt:variant>
    </vt:vector>
  </HeadingPairs>
  <TitlesOfParts>
    <vt:vector size="81" baseType="lpstr">
      <vt:lpstr>等线</vt:lpstr>
      <vt:lpstr>方正小标宋简体</vt:lpstr>
      <vt:lpstr>华文新魏</vt:lpstr>
      <vt:lpstr>隶书</vt:lpstr>
      <vt:lpstr>宋体</vt:lpstr>
      <vt:lpstr>宋体</vt:lpstr>
      <vt:lpstr>微软雅黑</vt:lpstr>
      <vt:lpstr>Heiti SC Medium</vt:lpstr>
      <vt:lpstr>Heiti SC Medium</vt:lpstr>
      <vt:lpstr>Inter</vt:lpstr>
      <vt:lpstr>Arial</vt:lpstr>
      <vt:lpstr>Calibri</vt:lpstr>
      <vt:lpstr>Times New Roman</vt:lpstr>
      <vt:lpstr>Wingdings</vt:lpstr>
      <vt:lpstr>Office 主题​​</vt:lpstr>
      <vt:lpstr>1_Office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范利群</dc:creator>
  <cp:lastModifiedBy>K Z</cp:lastModifiedBy>
  <cp:revision>1561</cp:revision>
  <dcterms:created xsi:type="dcterms:W3CDTF">2019-07-09T19:19:00Z</dcterms:created>
  <dcterms:modified xsi:type="dcterms:W3CDTF">2024-11-13T04:02:06Z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394297376_btnclosed</vt:lpwstr>
  </property>
  <property fmtid="{D5CDD505-2E9C-101B-9397-08002B2CF9AE}" pid="3" name="KSOProductBuildVer">
    <vt:lpwstr>2052-12.1.0.16388</vt:lpwstr>
  </property>
  <property fmtid="{D5CDD505-2E9C-101B-9397-08002B2CF9AE}" pid="4" name="ICV">
    <vt:lpwstr>C0DBDE7E3A2D4F4C84FC7BA13130DBAF_13</vt:lpwstr>
  </property>
</Properties>
</file>